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png" ContentType="image/png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20104100" cy="11309350"/>
  <p:notesSz cx="20104100" cy="113093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9350"/>
          </a:xfrm>
          <a:custGeom>
            <a:avLst/>
            <a:gdLst/>
            <a:ahLst/>
            <a:cxnLst/>
            <a:rect l="l" t="t" r="r" b="b"/>
            <a:pathLst>
              <a:path w="20104100" h="11309350">
                <a:moveTo>
                  <a:pt x="20103592" y="11309057"/>
                </a:moveTo>
                <a:lnTo>
                  <a:pt x="0" y="11309057"/>
                </a:lnTo>
                <a:lnTo>
                  <a:pt x="0" y="0"/>
                </a:lnTo>
                <a:lnTo>
                  <a:pt x="20103592" y="0"/>
                </a:lnTo>
                <a:lnTo>
                  <a:pt x="20103592" y="11309057"/>
                </a:lnTo>
                <a:close/>
              </a:path>
            </a:pathLst>
          </a:custGeom>
          <a:solidFill>
            <a:srgbClr val="ECEB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23899" y="818108"/>
            <a:ext cx="16230600" cy="10915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6250" y="2898482"/>
            <a:ext cx="18757900" cy="74656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24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Relationship Id="rId3" Type="http://schemas.openxmlformats.org/officeDocument/2006/relationships/image" Target="../media/image27.png"/><Relationship Id="rId4" Type="http://schemas.openxmlformats.org/officeDocument/2006/relationships/image" Target="../media/image28.jp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jpg"/><Relationship Id="rId3" Type="http://schemas.openxmlformats.org/officeDocument/2006/relationships/image" Target="../media/image30.jp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1493" y="3222662"/>
            <a:ext cx="14660244" cy="1871980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marL="12700" marR="5080">
              <a:lnSpc>
                <a:spcPts val="7340"/>
              </a:lnSpc>
              <a:spcBef>
                <a:spcPts val="60"/>
              </a:spcBef>
              <a:tabLst>
                <a:tab pos="3162935" algn="l"/>
              </a:tabLst>
            </a:pPr>
            <a:r>
              <a:rPr dirty="0" sz="6000" spc="-35"/>
              <a:t>2-</a:t>
            </a:r>
            <a:r>
              <a:rPr dirty="0" sz="6000" spc="-10"/>
              <a:t>дәріс:</a:t>
            </a:r>
            <a:r>
              <a:rPr dirty="0" sz="6000"/>
              <a:t>	Генеративті</a:t>
            </a:r>
            <a:r>
              <a:rPr dirty="0" sz="6000" spc="-120"/>
              <a:t> </a:t>
            </a:r>
            <a:r>
              <a:rPr dirty="0" sz="6000"/>
              <a:t>AI</a:t>
            </a:r>
            <a:r>
              <a:rPr dirty="0" sz="6000" spc="-114"/>
              <a:t> </a:t>
            </a:r>
            <a:r>
              <a:rPr dirty="0" sz="6000"/>
              <a:t>теориясы</a:t>
            </a:r>
            <a:r>
              <a:rPr dirty="0" sz="6000" spc="-114"/>
              <a:t> </a:t>
            </a:r>
            <a:r>
              <a:rPr dirty="0" sz="6000" spc="-20"/>
              <a:t>және </a:t>
            </a:r>
            <a:r>
              <a:rPr dirty="0" sz="6000"/>
              <a:t>оның</a:t>
            </a:r>
            <a:r>
              <a:rPr dirty="0" sz="6000" spc="-120"/>
              <a:t> </a:t>
            </a:r>
            <a:r>
              <a:rPr dirty="0" sz="6000"/>
              <a:t>білім</a:t>
            </a:r>
            <a:r>
              <a:rPr dirty="0" sz="6000" spc="-114"/>
              <a:t> </a:t>
            </a:r>
            <a:r>
              <a:rPr dirty="0" sz="6000"/>
              <a:t>беруде</a:t>
            </a:r>
            <a:r>
              <a:rPr dirty="0" sz="6000" spc="-120"/>
              <a:t> </a:t>
            </a:r>
            <a:r>
              <a:rPr dirty="0" sz="6000" spc="-10"/>
              <a:t>қолданылуы.</a:t>
            </a:r>
            <a:endParaRPr sz="6000"/>
          </a:p>
        </p:txBody>
      </p:sp>
      <p:sp>
        <p:nvSpPr>
          <p:cNvPr id="3" name="object 3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761"/>
            <a:ext cx="20103465" cy="11308080"/>
            <a:chOff x="0" y="761"/>
            <a:chExt cx="20103465" cy="1130808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24839"/>
              <a:ext cx="20103084" cy="983742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1430">
              <a:lnSpc>
                <a:spcPct val="100000"/>
              </a:lnSpc>
              <a:spcBef>
                <a:spcPts val="95"/>
              </a:spcBef>
            </a:pPr>
            <a:r>
              <a:rPr dirty="0" spc="-235"/>
              <a:t>Примеры</a:t>
            </a:r>
            <a:r>
              <a:rPr dirty="0" spc="-610"/>
              <a:t> </a:t>
            </a:r>
            <a:r>
              <a:rPr dirty="0" spc="-140"/>
              <a:t>Генеративного</a:t>
            </a:r>
            <a:r>
              <a:rPr dirty="0" spc="-465"/>
              <a:t> </a:t>
            </a:r>
            <a:r>
              <a:rPr dirty="0" spc="-25"/>
              <a:t>ИИ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521208" y="2904744"/>
            <a:ext cx="18669000" cy="7466330"/>
            <a:chOff x="521208" y="2904744"/>
            <a:chExt cx="18669000" cy="7466330"/>
          </a:xfrm>
        </p:grpSpPr>
        <p:sp>
          <p:nvSpPr>
            <p:cNvPr id="4" name="object 4" descr=""/>
            <p:cNvSpPr/>
            <p:nvPr/>
          </p:nvSpPr>
          <p:spPr>
            <a:xfrm>
              <a:off x="521208" y="2904743"/>
              <a:ext cx="18669000" cy="1493520"/>
            </a:xfrm>
            <a:custGeom>
              <a:avLst/>
              <a:gdLst/>
              <a:ahLst/>
              <a:cxnLst/>
              <a:rect l="l" t="t" r="r" b="b"/>
              <a:pathLst>
                <a:path w="18669000" h="1493520">
                  <a:moveTo>
                    <a:pt x="18669000" y="0"/>
                  </a:moveTo>
                  <a:lnTo>
                    <a:pt x="12818364" y="0"/>
                  </a:lnTo>
                  <a:lnTo>
                    <a:pt x="7429500" y="0"/>
                  </a:lnTo>
                  <a:lnTo>
                    <a:pt x="3768852" y="0"/>
                  </a:lnTo>
                  <a:lnTo>
                    <a:pt x="0" y="0"/>
                  </a:lnTo>
                  <a:lnTo>
                    <a:pt x="0" y="1493520"/>
                  </a:lnTo>
                  <a:lnTo>
                    <a:pt x="3768852" y="1493520"/>
                  </a:lnTo>
                  <a:lnTo>
                    <a:pt x="7429500" y="1493520"/>
                  </a:lnTo>
                  <a:lnTo>
                    <a:pt x="12818364" y="1493520"/>
                  </a:lnTo>
                  <a:lnTo>
                    <a:pt x="18669000" y="1493520"/>
                  </a:lnTo>
                  <a:lnTo>
                    <a:pt x="18669000" y="0"/>
                  </a:lnTo>
                  <a:close/>
                </a:path>
              </a:pathLst>
            </a:custGeom>
            <a:solidFill>
              <a:srgbClr val="FF92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521208" y="4398263"/>
              <a:ext cx="3769360" cy="5972810"/>
            </a:xfrm>
            <a:custGeom>
              <a:avLst/>
              <a:gdLst/>
              <a:ahLst/>
              <a:cxnLst/>
              <a:rect l="l" t="t" r="r" b="b"/>
              <a:pathLst>
                <a:path w="3769360" h="5972809">
                  <a:moveTo>
                    <a:pt x="3768852" y="0"/>
                  </a:moveTo>
                  <a:lnTo>
                    <a:pt x="0" y="0"/>
                  </a:lnTo>
                  <a:lnTo>
                    <a:pt x="0" y="1493520"/>
                  </a:lnTo>
                  <a:lnTo>
                    <a:pt x="0" y="2985516"/>
                  </a:lnTo>
                  <a:lnTo>
                    <a:pt x="0" y="4479036"/>
                  </a:lnTo>
                  <a:lnTo>
                    <a:pt x="0" y="5972556"/>
                  </a:lnTo>
                  <a:lnTo>
                    <a:pt x="3768852" y="5972556"/>
                  </a:lnTo>
                  <a:lnTo>
                    <a:pt x="3768852" y="4479036"/>
                  </a:lnTo>
                  <a:lnTo>
                    <a:pt x="3768852" y="2985516"/>
                  </a:lnTo>
                  <a:lnTo>
                    <a:pt x="3768852" y="1493520"/>
                  </a:lnTo>
                  <a:lnTo>
                    <a:pt x="3768852" y="0"/>
                  </a:lnTo>
                  <a:close/>
                </a:path>
              </a:pathLst>
            </a:custGeom>
            <a:solidFill>
              <a:srgbClr val="F8B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4290060" y="4398263"/>
              <a:ext cx="14900275" cy="5972810"/>
            </a:xfrm>
            <a:custGeom>
              <a:avLst/>
              <a:gdLst/>
              <a:ahLst/>
              <a:cxnLst/>
              <a:rect l="l" t="t" r="r" b="b"/>
              <a:pathLst>
                <a:path w="14900275" h="5972809">
                  <a:moveTo>
                    <a:pt x="14900148" y="0"/>
                  </a:moveTo>
                  <a:lnTo>
                    <a:pt x="9049512" y="0"/>
                  </a:lnTo>
                  <a:lnTo>
                    <a:pt x="3660648" y="0"/>
                  </a:lnTo>
                  <a:lnTo>
                    <a:pt x="0" y="0"/>
                  </a:lnTo>
                  <a:lnTo>
                    <a:pt x="0" y="1493520"/>
                  </a:lnTo>
                  <a:lnTo>
                    <a:pt x="0" y="2985516"/>
                  </a:lnTo>
                  <a:lnTo>
                    <a:pt x="0" y="4479036"/>
                  </a:lnTo>
                  <a:lnTo>
                    <a:pt x="0" y="5972556"/>
                  </a:lnTo>
                  <a:lnTo>
                    <a:pt x="3660648" y="5972556"/>
                  </a:lnTo>
                  <a:lnTo>
                    <a:pt x="9049512" y="5972556"/>
                  </a:lnTo>
                  <a:lnTo>
                    <a:pt x="14900148" y="5972556"/>
                  </a:lnTo>
                  <a:lnTo>
                    <a:pt x="14900148" y="4479036"/>
                  </a:lnTo>
                  <a:lnTo>
                    <a:pt x="14900148" y="2985516"/>
                  </a:lnTo>
                  <a:lnTo>
                    <a:pt x="14900148" y="1493520"/>
                  </a:lnTo>
                  <a:lnTo>
                    <a:pt x="14900148" y="0"/>
                  </a:lnTo>
                  <a:close/>
                </a:path>
              </a:pathLst>
            </a:custGeom>
            <a:solidFill>
              <a:srgbClr val="F8F7E9"/>
            </a:solid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514350" y="2898482"/>
          <a:ext cx="18757900" cy="74656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68725"/>
                <a:gridCol w="3660775"/>
                <a:gridCol w="5388609"/>
                <a:gridCol w="5850890"/>
              </a:tblGrid>
              <a:tr h="1493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2600" spc="110">
                          <a:latin typeface="Trebuchet MS"/>
                          <a:cs typeface="Trebuchet MS"/>
                        </a:rPr>
                        <a:t>Вид</a:t>
                      </a:r>
                      <a:r>
                        <a:rPr dirty="0" sz="2600" spc="38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600" spc="-10">
                          <a:latin typeface="Trebuchet MS"/>
                          <a:cs typeface="Trebuchet MS"/>
                        </a:rPr>
                        <a:t>контента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B="0" marT="102235">
                    <a:lnL w="12700">
                      <a:solidFill>
                        <a:srgbClr val="5B5A5A"/>
                      </a:solidFill>
                      <a:prstDash val="solid"/>
                    </a:lnL>
                    <a:lnR w="12700">
                      <a:solidFill>
                        <a:srgbClr val="5B5A5A"/>
                      </a:solidFill>
                      <a:prstDash val="solid"/>
                    </a:lnR>
                    <a:lnT w="12700">
                      <a:solidFill>
                        <a:srgbClr val="5B5A5A"/>
                      </a:solidFill>
                      <a:prstDash val="solid"/>
                    </a:lnT>
                    <a:lnB w="12700">
                      <a:solidFill>
                        <a:srgbClr val="5B5A5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2405" marR="577215" indent="-1207770">
                        <a:lnSpc>
                          <a:spcPct val="102899"/>
                        </a:lnSpc>
                        <a:spcBef>
                          <a:spcPts val="1655"/>
                        </a:spcBef>
                      </a:pPr>
                      <a:r>
                        <a:rPr dirty="0" sz="2600" spc="85">
                          <a:latin typeface="Trebuchet MS"/>
                          <a:cs typeface="Trebuchet MS"/>
                        </a:rPr>
                        <a:t>Примеры</a:t>
                      </a:r>
                      <a:r>
                        <a:rPr dirty="0" sz="2600" spc="24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600" spc="60">
                          <a:latin typeface="Trebuchet MS"/>
                          <a:cs typeface="Trebuchet MS"/>
                        </a:rPr>
                        <a:t>модели </a:t>
                      </a:r>
                      <a:r>
                        <a:rPr dirty="0" sz="2600" spc="-25">
                          <a:latin typeface="Trebuchet MS"/>
                          <a:cs typeface="Trebuchet MS"/>
                        </a:rPr>
                        <a:t>ИИ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B="0" marT="210185">
                    <a:lnL w="12700">
                      <a:solidFill>
                        <a:srgbClr val="5B5A5A"/>
                      </a:solidFill>
                      <a:prstDash val="solid"/>
                    </a:lnL>
                    <a:lnR w="12700">
                      <a:solidFill>
                        <a:srgbClr val="5B5A5A"/>
                      </a:solidFill>
                      <a:prstDash val="solid"/>
                    </a:lnR>
                    <a:lnT w="12700">
                      <a:solidFill>
                        <a:srgbClr val="5B5A5A"/>
                      </a:solidFill>
                      <a:prstDash val="solid"/>
                    </a:lnT>
                    <a:lnB w="12700">
                      <a:solidFill>
                        <a:srgbClr val="5B5A5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475615">
                        <a:lnSpc>
                          <a:spcPct val="100000"/>
                        </a:lnSpc>
                      </a:pPr>
                      <a:r>
                        <a:rPr dirty="0" sz="2600" spc="120">
                          <a:latin typeface="Trebuchet MS"/>
                          <a:cs typeface="Trebuchet MS"/>
                        </a:rPr>
                        <a:t>Использующие</a:t>
                      </a:r>
                      <a:r>
                        <a:rPr dirty="0" sz="2600" spc="37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600" spc="55">
                          <a:latin typeface="Trebuchet MS"/>
                          <a:cs typeface="Trebuchet MS"/>
                        </a:rPr>
                        <a:t>системы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B="0" marT="102235">
                    <a:lnL w="12700">
                      <a:solidFill>
                        <a:srgbClr val="5B5A5A"/>
                      </a:solidFill>
                      <a:prstDash val="solid"/>
                    </a:lnL>
                    <a:lnR w="12700">
                      <a:solidFill>
                        <a:srgbClr val="5B5A5A"/>
                      </a:solidFill>
                      <a:prstDash val="solid"/>
                    </a:lnR>
                    <a:lnT w="12700">
                      <a:solidFill>
                        <a:srgbClr val="5B5A5A"/>
                      </a:solidFill>
                      <a:prstDash val="solid"/>
                    </a:lnT>
                    <a:lnB w="12700">
                      <a:solidFill>
                        <a:srgbClr val="5B5A5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algn="ctr" marR="635">
                        <a:lnSpc>
                          <a:spcPct val="100000"/>
                        </a:lnSpc>
                      </a:pPr>
                      <a:r>
                        <a:rPr dirty="0" sz="2600" spc="35">
                          <a:latin typeface="Trebuchet MS"/>
                          <a:cs typeface="Trebuchet MS"/>
                        </a:rPr>
                        <a:t>Применение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B="0" marT="102235">
                    <a:lnL w="12700">
                      <a:solidFill>
                        <a:srgbClr val="5B5A5A"/>
                      </a:solidFill>
                      <a:prstDash val="solid"/>
                    </a:lnL>
                    <a:lnR w="12700">
                      <a:solidFill>
                        <a:srgbClr val="5B5A5A"/>
                      </a:solidFill>
                      <a:prstDash val="solid"/>
                    </a:lnR>
                    <a:lnT w="12700">
                      <a:solidFill>
                        <a:srgbClr val="5B5A5A"/>
                      </a:solidFill>
                      <a:prstDash val="solid"/>
                    </a:lnT>
                    <a:lnB w="12700">
                      <a:solidFill>
                        <a:srgbClr val="5B5A5A"/>
                      </a:solidFill>
                      <a:prstDash val="solid"/>
                    </a:lnB>
                  </a:tcPr>
                </a:tc>
              </a:tr>
              <a:tr h="14928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2600" spc="70">
                          <a:latin typeface="Trebuchet MS"/>
                          <a:cs typeface="Trebuchet MS"/>
                        </a:rPr>
                        <a:t>Генерация</a:t>
                      </a:r>
                      <a:r>
                        <a:rPr dirty="0" sz="2600" spc="254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600" spc="-10">
                          <a:latin typeface="Trebuchet MS"/>
                          <a:cs typeface="Trebuchet MS"/>
                        </a:rPr>
                        <a:t>текста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B="0" marT="102235">
                    <a:lnL w="12700">
                      <a:solidFill>
                        <a:srgbClr val="5B5A5A"/>
                      </a:solidFill>
                      <a:prstDash val="solid"/>
                    </a:lnL>
                    <a:lnR w="12700">
                      <a:solidFill>
                        <a:srgbClr val="5B5A5A"/>
                      </a:solidFill>
                      <a:prstDash val="solid"/>
                    </a:lnR>
                    <a:lnT w="12700">
                      <a:solidFill>
                        <a:srgbClr val="5B5A5A"/>
                      </a:solidFill>
                      <a:prstDash val="solid"/>
                    </a:lnT>
                    <a:lnB w="12700">
                      <a:solidFill>
                        <a:srgbClr val="5B5A5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algn="ctr" marL="5715">
                        <a:lnSpc>
                          <a:spcPct val="100000"/>
                        </a:lnSpc>
                      </a:pPr>
                      <a:r>
                        <a:rPr dirty="0" sz="2600">
                          <a:latin typeface="Trebuchet MS"/>
                          <a:cs typeface="Trebuchet MS"/>
                        </a:rPr>
                        <a:t>GPT-4,</a:t>
                      </a:r>
                      <a:r>
                        <a:rPr dirty="0" sz="2600" spc="-7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600" spc="100">
                          <a:latin typeface="Trebuchet MS"/>
                          <a:cs typeface="Trebuchet MS"/>
                        </a:rPr>
                        <a:t>LLaMA</a:t>
                      </a:r>
                      <a:r>
                        <a:rPr dirty="0" sz="2600" spc="30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600" spc="-50">
                          <a:latin typeface="Trebuchet MS"/>
                          <a:cs typeface="Trebuchet MS"/>
                        </a:rPr>
                        <a:t>2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B="0" marT="104139">
                    <a:lnL w="12700">
                      <a:solidFill>
                        <a:srgbClr val="5B5A5A"/>
                      </a:solidFill>
                      <a:prstDash val="solid"/>
                    </a:lnL>
                    <a:lnR w="12700">
                      <a:solidFill>
                        <a:srgbClr val="5B5A5A"/>
                      </a:solidFill>
                      <a:prstDash val="solid"/>
                    </a:lnR>
                    <a:lnT w="12700">
                      <a:solidFill>
                        <a:srgbClr val="5B5A5A"/>
                      </a:solidFill>
                      <a:prstDash val="solid"/>
                    </a:lnT>
                    <a:lnB w="12700">
                      <a:solidFill>
                        <a:srgbClr val="5B5A5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423035" marR="464184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2600">
                          <a:latin typeface="Trebuchet MS"/>
                          <a:cs typeface="Trebuchet MS"/>
                        </a:rPr>
                        <a:t>Разговорные</a:t>
                      </a:r>
                      <a:r>
                        <a:rPr dirty="0" sz="2600" spc="45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600">
                          <a:latin typeface="Trebuchet MS"/>
                          <a:cs typeface="Trebuchet MS"/>
                        </a:rPr>
                        <a:t>агенты</a:t>
                      </a:r>
                      <a:r>
                        <a:rPr dirty="0" sz="2600" spc="20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600" spc="-50">
                          <a:latin typeface="Trebuchet MS"/>
                          <a:cs typeface="Trebuchet MS"/>
                        </a:rPr>
                        <a:t>и </a:t>
                      </a:r>
                      <a:r>
                        <a:rPr dirty="0" sz="2600">
                          <a:latin typeface="Trebuchet MS"/>
                          <a:cs typeface="Trebuchet MS"/>
                        </a:rPr>
                        <a:t>поисковые</a:t>
                      </a:r>
                      <a:r>
                        <a:rPr dirty="0" sz="2600" spc="28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600" spc="-10">
                          <a:latin typeface="Trebuchet MS"/>
                          <a:cs typeface="Trebuchet MS"/>
                        </a:rPr>
                        <a:t>системы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2600" spc="-20">
                          <a:latin typeface="Trebuchet MS"/>
                          <a:cs typeface="Trebuchet MS"/>
                        </a:rPr>
                        <a:t>(например,</a:t>
                      </a:r>
                      <a:r>
                        <a:rPr dirty="0" sz="2600" spc="-14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600" spc="-10">
                          <a:latin typeface="Trebuchet MS"/>
                          <a:cs typeface="Trebuchet MS"/>
                        </a:rPr>
                        <a:t>ChatGPT)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5B5A5A"/>
                      </a:solidFill>
                      <a:prstDash val="solid"/>
                    </a:lnL>
                    <a:lnR w="12700">
                      <a:solidFill>
                        <a:srgbClr val="5B5A5A"/>
                      </a:solidFill>
                      <a:prstDash val="solid"/>
                    </a:lnR>
                    <a:lnT w="12700">
                      <a:solidFill>
                        <a:srgbClr val="5B5A5A"/>
                      </a:solidFill>
                      <a:prstDash val="solid"/>
                    </a:lnT>
                    <a:lnB w="12700">
                      <a:solidFill>
                        <a:srgbClr val="5B5A5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02005" marR="258445">
                        <a:lnSpc>
                          <a:spcPct val="100000"/>
                        </a:lnSpc>
                        <a:spcBef>
                          <a:spcPts val="400"/>
                        </a:spcBef>
                        <a:tabLst>
                          <a:tab pos="3855720" algn="l"/>
                        </a:tabLst>
                      </a:pPr>
                      <a:r>
                        <a:rPr dirty="0" sz="2600" spc="50">
                          <a:latin typeface="Trebuchet MS"/>
                          <a:cs typeface="Trebuchet MS"/>
                        </a:rPr>
                        <a:t>Создание</a:t>
                      </a:r>
                      <a:r>
                        <a:rPr dirty="0" sz="2600" spc="14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600">
                          <a:latin typeface="Trebuchet MS"/>
                          <a:cs typeface="Trebuchet MS"/>
                        </a:rPr>
                        <a:t>контента,</a:t>
                      </a:r>
                      <a:r>
                        <a:rPr dirty="0" sz="2600" spc="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600">
                          <a:latin typeface="Trebuchet MS"/>
                          <a:cs typeface="Trebuchet MS"/>
                        </a:rPr>
                        <a:t>перевод</a:t>
                      </a:r>
                      <a:r>
                        <a:rPr dirty="0" sz="2600" spc="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600" spc="-50">
                          <a:latin typeface="Trebuchet MS"/>
                          <a:cs typeface="Trebuchet MS"/>
                        </a:rPr>
                        <a:t>и </a:t>
                      </a:r>
                      <a:r>
                        <a:rPr dirty="0" sz="2600">
                          <a:latin typeface="Trebuchet MS"/>
                          <a:cs typeface="Trebuchet MS"/>
                        </a:rPr>
                        <a:t>передача</a:t>
                      </a:r>
                      <a:r>
                        <a:rPr dirty="0" sz="2600" spc="14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600" spc="-10">
                          <a:latin typeface="Trebuchet MS"/>
                          <a:cs typeface="Trebuchet MS"/>
                        </a:rPr>
                        <a:t>краткого</a:t>
                      </a:r>
                      <a:r>
                        <a:rPr dirty="0" sz="2600">
                          <a:latin typeface="Trebuchet MS"/>
                          <a:cs typeface="Trebuchet MS"/>
                        </a:rPr>
                        <a:t>	</a:t>
                      </a:r>
                      <a:r>
                        <a:rPr dirty="0" sz="2600" spc="-10">
                          <a:latin typeface="Trebuchet MS"/>
                          <a:cs typeface="Trebuchet MS"/>
                        </a:rPr>
                        <a:t>смысла текстов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5B5A5A"/>
                      </a:solidFill>
                      <a:prstDash val="solid"/>
                    </a:lnL>
                    <a:lnR w="12700">
                      <a:solidFill>
                        <a:srgbClr val="5B5A5A"/>
                      </a:solidFill>
                      <a:prstDash val="solid"/>
                    </a:lnR>
                    <a:lnT w="12700">
                      <a:solidFill>
                        <a:srgbClr val="5B5A5A"/>
                      </a:solidFill>
                      <a:prstDash val="solid"/>
                    </a:lnT>
                    <a:lnB w="12700">
                      <a:solidFill>
                        <a:srgbClr val="5B5A5A"/>
                      </a:solidFill>
                      <a:prstDash val="solid"/>
                    </a:lnB>
                  </a:tcPr>
                </a:tc>
              </a:tr>
              <a:tr h="1492885">
                <a:tc>
                  <a:txBody>
                    <a:bodyPr/>
                    <a:lstStyle/>
                    <a:p>
                      <a:pPr marL="433705" marR="760730" indent="434340">
                        <a:lnSpc>
                          <a:spcPct val="102899"/>
                        </a:lnSpc>
                        <a:spcBef>
                          <a:spcPts val="1655"/>
                        </a:spcBef>
                      </a:pPr>
                      <a:r>
                        <a:rPr dirty="0" sz="2600" spc="50">
                          <a:latin typeface="Trebuchet MS"/>
                          <a:cs typeface="Trebuchet MS"/>
                        </a:rPr>
                        <a:t>Генерация </a:t>
                      </a:r>
                      <a:r>
                        <a:rPr dirty="0" sz="2600" spc="-10">
                          <a:latin typeface="Trebuchet MS"/>
                          <a:cs typeface="Trebuchet MS"/>
                        </a:rPr>
                        <a:t>картинок/видео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B="0" marT="210185">
                    <a:lnL w="12700">
                      <a:solidFill>
                        <a:srgbClr val="5B5A5A"/>
                      </a:solidFill>
                      <a:prstDash val="solid"/>
                    </a:lnL>
                    <a:lnR w="12700">
                      <a:solidFill>
                        <a:srgbClr val="5B5A5A"/>
                      </a:solidFill>
                      <a:prstDash val="solid"/>
                    </a:lnR>
                    <a:lnT w="12700">
                      <a:solidFill>
                        <a:srgbClr val="5B5A5A"/>
                      </a:solidFill>
                      <a:prstDash val="solid"/>
                    </a:lnT>
                    <a:lnB w="12700">
                      <a:solidFill>
                        <a:srgbClr val="5B5A5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5519" marR="739140" indent="-508000">
                        <a:lnSpc>
                          <a:spcPct val="100000"/>
                        </a:lnSpc>
                        <a:spcBef>
                          <a:spcPts val="1970"/>
                        </a:spcBef>
                      </a:pPr>
                      <a:r>
                        <a:rPr dirty="0" sz="2600">
                          <a:latin typeface="Trebuchet MS"/>
                          <a:cs typeface="Trebuchet MS"/>
                        </a:rPr>
                        <a:t>Stable</a:t>
                      </a:r>
                      <a:r>
                        <a:rPr dirty="0" sz="2600" spc="7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600" spc="-30">
                          <a:latin typeface="Trebuchet MS"/>
                          <a:cs typeface="Trebuchet MS"/>
                        </a:rPr>
                        <a:t>Diffusion, </a:t>
                      </a:r>
                      <a:r>
                        <a:rPr dirty="0" sz="2600" spc="130">
                          <a:latin typeface="Trebuchet MS"/>
                          <a:cs typeface="Trebuchet MS"/>
                        </a:rPr>
                        <a:t>DALL-</a:t>
                      </a:r>
                      <a:r>
                        <a:rPr dirty="0" sz="260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dirty="0" sz="2600" spc="12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600" spc="-50">
                          <a:latin typeface="Trebuchet MS"/>
                          <a:cs typeface="Trebuchet MS"/>
                        </a:rPr>
                        <a:t>2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B="0" marT="250190">
                    <a:lnL w="12700">
                      <a:solidFill>
                        <a:srgbClr val="5B5A5A"/>
                      </a:solidFill>
                      <a:prstDash val="solid"/>
                    </a:lnL>
                    <a:lnR w="12700">
                      <a:solidFill>
                        <a:srgbClr val="5B5A5A"/>
                      </a:solidFill>
                      <a:prstDash val="solid"/>
                    </a:lnR>
                    <a:lnT w="12700">
                      <a:solidFill>
                        <a:srgbClr val="5B5A5A"/>
                      </a:solidFill>
                      <a:prstDash val="solid"/>
                    </a:lnT>
                    <a:lnB w="12700">
                      <a:solidFill>
                        <a:srgbClr val="5B5A5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42620" marR="605790" indent="-3365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2600" spc="45">
                          <a:latin typeface="Trebuchet MS"/>
                          <a:cs typeface="Trebuchet MS"/>
                        </a:rPr>
                        <a:t>Системы</a:t>
                      </a:r>
                      <a:r>
                        <a:rPr dirty="0" sz="2600" spc="530">
                          <a:latin typeface="Trebuchet MS"/>
                          <a:cs typeface="Trebuchet MS"/>
                        </a:rPr>
                        <a:t>  </a:t>
                      </a:r>
                      <a:r>
                        <a:rPr dirty="0" sz="2600">
                          <a:latin typeface="Trebuchet MS"/>
                          <a:cs typeface="Trebuchet MS"/>
                        </a:rPr>
                        <a:t>для</a:t>
                      </a:r>
                      <a:r>
                        <a:rPr dirty="0" sz="2600" spc="455">
                          <a:latin typeface="Trebuchet MS"/>
                          <a:cs typeface="Trebuchet MS"/>
                        </a:rPr>
                        <a:t>  </a:t>
                      </a:r>
                      <a:r>
                        <a:rPr dirty="0" sz="2600" spc="-10">
                          <a:latin typeface="Trebuchet MS"/>
                          <a:cs typeface="Trebuchet MS"/>
                        </a:rPr>
                        <a:t>генерации </a:t>
                      </a:r>
                      <a:r>
                        <a:rPr dirty="0" sz="2600">
                          <a:latin typeface="Trebuchet MS"/>
                          <a:cs typeface="Trebuchet MS"/>
                        </a:rPr>
                        <a:t>картинок</a:t>
                      </a:r>
                      <a:r>
                        <a:rPr dirty="0" sz="2600" spc="204">
                          <a:latin typeface="Trebuchet MS"/>
                          <a:cs typeface="Trebuchet MS"/>
                        </a:rPr>
                        <a:t>  </a:t>
                      </a:r>
                      <a:r>
                        <a:rPr dirty="0" sz="2600"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2600" spc="170">
                          <a:latin typeface="Trebuchet MS"/>
                          <a:cs typeface="Trebuchet MS"/>
                        </a:rPr>
                        <a:t>  </a:t>
                      </a:r>
                      <a:r>
                        <a:rPr dirty="0" sz="2600">
                          <a:latin typeface="Trebuchet MS"/>
                          <a:cs typeface="Trebuchet MS"/>
                        </a:rPr>
                        <a:t>видео,</a:t>
                      </a:r>
                      <a:r>
                        <a:rPr dirty="0" sz="2600" spc="185">
                          <a:latin typeface="Trebuchet MS"/>
                          <a:cs typeface="Trebuchet MS"/>
                        </a:rPr>
                        <a:t>  </a:t>
                      </a:r>
                      <a:r>
                        <a:rPr dirty="0" sz="2600" spc="-20">
                          <a:latin typeface="Trebuchet MS"/>
                          <a:cs typeface="Trebuchet MS"/>
                        </a:rPr>
                        <a:t>боты (например,</a:t>
                      </a:r>
                      <a:r>
                        <a:rPr dirty="0" sz="2600" spc="-1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600" spc="-10">
                          <a:latin typeface="Trebuchet MS"/>
                          <a:cs typeface="Trebuchet MS"/>
                        </a:rPr>
                        <a:t>Midjourney)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5B5A5A"/>
                      </a:solidFill>
                      <a:prstDash val="solid"/>
                    </a:lnL>
                    <a:lnR w="12700">
                      <a:solidFill>
                        <a:srgbClr val="5B5A5A"/>
                      </a:solidFill>
                      <a:prstDash val="solid"/>
                    </a:lnR>
                    <a:lnT w="12700">
                      <a:solidFill>
                        <a:srgbClr val="5B5A5A"/>
                      </a:solidFill>
                      <a:prstDash val="solid"/>
                    </a:lnT>
                    <a:lnB w="12700">
                      <a:solidFill>
                        <a:srgbClr val="5B5A5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53845" marR="490855" indent="-56515">
                        <a:lnSpc>
                          <a:spcPct val="100000"/>
                        </a:lnSpc>
                        <a:spcBef>
                          <a:spcPts val="75"/>
                        </a:spcBef>
                        <a:tabLst>
                          <a:tab pos="5111115" algn="l"/>
                        </a:tabLst>
                      </a:pPr>
                      <a:r>
                        <a:rPr dirty="0" sz="2600" spc="50">
                          <a:latin typeface="Trebuchet MS"/>
                          <a:cs typeface="Trebuchet MS"/>
                        </a:rPr>
                        <a:t>Создание</a:t>
                      </a:r>
                      <a:r>
                        <a:rPr dirty="0" sz="2600" spc="16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600" spc="-10">
                          <a:latin typeface="Trebuchet MS"/>
                          <a:cs typeface="Trebuchet MS"/>
                        </a:rPr>
                        <a:t>синтетических </a:t>
                      </a:r>
                      <a:r>
                        <a:rPr dirty="0" sz="2600">
                          <a:latin typeface="Trebuchet MS"/>
                          <a:cs typeface="Trebuchet MS"/>
                        </a:rPr>
                        <a:t>рекламных</a:t>
                      </a:r>
                      <a:r>
                        <a:rPr dirty="0" sz="2600" spc="24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600" spc="-10">
                          <a:latin typeface="Trebuchet MS"/>
                          <a:cs typeface="Trebuchet MS"/>
                        </a:rPr>
                        <a:t>продуктов</a:t>
                      </a:r>
                      <a:r>
                        <a:rPr dirty="0" sz="2600">
                          <a:latin typeface="Trebuchet MS"/>
                          <a:cs typeface="Trebuchet MS"/>
                        </a:rPr>
                        <a:t>	</a:t>
                      </a:r>
                      <a:r>
                        <a:rPr dirty="0" sz="2600" spc="-50">
                          <a:latin typeface="Trebuchet MS"/>
                          <a:cs typeface="Trebuchet MS"/>
                        </a:rPr>
                        <a:t>и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  <a:p>
                      <a:pPr marL="390525">
                        <a:lnSpc>
                          <a:spcPct val="100000"/>
                        </a:lnSpc>
                      </a:pPr>
                      <a:r>
                        <a:rPr dirty="0" sz="2600">
                          <a:latin typeface="Trebuchet MS"/>
                          <a:cs typeface="Trebuchet MS"/>
                        </a:rPr>
                        <a:t>изображений,</a:t>
                      </a:r>
                      <a:r>
                        <a:rPr dirty="0" sz="2600" spc="17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600" spc="-10">
                          <a:latin typeface="Trebuchet MS"/>
                          <a:cs typeface="Trebuchet MS"/>
                        </a:rPr>
                        <a:t>Образовательный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B="0" marT="9525">
                    <a:lnL w="12700">
                      <a:solidFill>
                        <a:srgbClr val="5B5A5A"/>
                      </a:solidFill>
                      <a:prstDash val="solid"/>
                    </a:lnL>
                    <a:lnR w="12700">
                      <a:solidFill>
                        <a:srgbClr val="5B5A5A"/>
                      </a:solidFill>
                      <a:prstDash val="solid"/>
                    </a:lnR>
                    <a:lnT w="12700">
                      <a:solidFill>
                        <a:srgbClr val="5B5A5A"/>
                      </a:solidFill>
                      <a:prstDash val="solid"/>
                    </a:lnT>
                    <a:lnB w="12700">
                      <a:solidFill>
                        <a:srgbClr val="5B5A5A"/>
                      </a:solidFill>
                      <a:prstDash val="solid"/>
                    </a:lnB>
                  </a:tcPr>
                </a:tc>
              </a:tr>
              <a:tr h="1493520">
                <a:tc>
                  <a:txBody>
                    <a:bodyPr/>
                    <a:lstStyle/>
                    <a:p>
                      <a:pPr marL="1139825" marR="532130" indent="-939165">
                        <a:lnSpc>
                          <a:spcPct val="102899"/>
                        </a:lnSpc>
                        <a:spcBef>
                          <a:spcPts val="1660"/>
                        </a:spcBef>
                      </a:pPr>
                      <a:r>
                        <a:rPr dirty="0" sz="2600" spc="75">
                          <a:latin typeface="Trebuchet MS"/>
                          <a:cs typeface="Trebuchet MS"/>
                        </a:rPr>
                        <a:t>Генерация</a:t>
                      </a:r>
                      <a:r>
                        <a:rPr dirty="0" sz="2600" spc="26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600" spc="-10">
                          <a:latin typeface="Trebuchet MS"/>
                          <a:cs typeface="Trebuchet MS"/>
                        </a:rPr>
                        <a:t>голоса/ </a:t>
                      </a:r>
                      <a:r>
                        <a:rPr dirty="0" sz="2600" spc="55">
                          <a:latin typeface="Trebuchet MS"/>
                          <a:cs typeface="Trebuchet MS"/>
                        </a:rPr>
                        <a:t>музыки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B="0" marT="210820">
                    <a:lnL w="12700">
                      <a:solidFill>
                        <a:srgbClr val="5B5A5A"/>
                      </a:solidFill>
                      <a:prstDash val="solid"/>
                    </a:lnL>
                    <a:lnR w="12700">
                      <a:solidFill>
                        <a:srgbClr val="5B5A5A"/>
                      </a:solidFill>
                      <a:prstDash val="solid"/>
                    </a:lnR>
                    <a:lnT w="12700">
                      <a:solidFill>
                        <a:srgbClr val="5B5A5A"/>
                      </a:solidFill>
                      <a:prstDash val="solid"/>
                    </a:lnT>
                    <a:lnB w="12700">
                      <a:solidFill>
                        <a:srgbClr val="5B5A5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algn="ctr" marL="6350">
                        <a:lnSpc>
                          <a:spcPct val="100000"/>
                        </a:lnSpc>
                      </a:pPr>
                      <a:r>
                        <a:rPr dirty="0" sz="2600" spc="75">
                          <a:latin typeface="Trebuchet MS"/>
                          <a:cs typeface="Trebuchet MS"/>
                        </a:rPr>
                        <a:t>MusicLM,</a:t>
                      </a:r>
                      <a:r>
                        <a:rPr dirty="0" sz="2600" spc="24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600" spc="90">
                          <a:latin typeface="Trebuchet MS"/>
                          <a:cs typeface="Trebuchet MS"/>
                        </a:rPr>
                        <a:t>VALL-</a:t>
                      </a:r>
                      <a:r>
                        <a:rPr dirty="0" sz="2600" spc="-50">
                          <a:latin typeface="Trebuchet MS"/>
                          <a:cs typeface="Trebuchet MS"/>
                        </a:rPr>
                        <a:t>E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5B5A5A"/>
                      </a:solidFill>
                      <a:prstDash val="solid"/>
                    </a:lnL>
                    <a:lnR w="12700">
                      <a:solidFill>
                        <a:srgbClr val="5B5A5A"/>
                      </a:solidFill>
                      <a:prstDash val="solid"/>
                    </a:lnR>
                    <a:lnT w="12700">
                      <a:solidFill>
                        <a:srgbClr val="5B5A5A"/>
                      </a:solidFill>
                      <a:prstDash val="solid"/>
                    </a:lnT>
                    <a:lnB w="12700">
                      <a:solidFill>
                        <a:srgbClr val="5B5A5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09600" marR="603885" indent="317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2600" spc="45">
                          <a:latin typeface="Trebuchet MS"/>
                          <a:cs typeface="Trebuchet MS"/>
                        </a:rPr>
                        <a:t>Системы</a:t>
                      </a:r>
                      <a:r>
                        <a:rPr dirty="0" sz="2600" spc="18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600">
                          <a:latin typeface="Trebuchet MS"/>
                          <a:cs typeface="Trebuchet MS"/>
                        </a:rPr>
                        <a:t>генерации</a:t>
                      </a:r>
                      <a:r>
                        <a:rPr dirty="0" sz="2600" spc="5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600" spc="-20">
                          <a:latin typeface="Trebuchet MS"/>
                          <a:cs typeface="Trebuchet MS"/>
                        </a:rPr>
                        <a:t>речи </a:t>
                      </a:r>
                      <a:r>
                        <a:rPr dirty="0" sz="2600" spc="-10">
                          <a:latin typeface="Trebuchet MS"/>
                          <a:cs typeface="Trebuchet MS"/>
                        </a:rPr>
                        <a:t>(например,</a:t>
                      </a:r>
                      <a:r>
                        <a:rPr dirty="0" sz="2600" spc="4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600">
                          <a:latin typeface="Trebuchet MS"/>
                          <a:cs typeface="Trebuchet MS"/>
                        </a:rPr>
                        <a:t>ElevenLabs</a:t>
                      </a:r>
                      <a:r>
                        <a:rPr dirty="0" sz="2600" spc="17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600" spc="-25">
                          <a:latin typeface="Trebuchet MS"/>
                          <a:cs typeface="Trebuchet MS"/>
                        </a:rPr>
                        <a:t>или </a:t>
                      </a:r>
                      <a:r>
                        <a:rPr dirty="0" sz="2600">
                          <a:latin typeface="Trebuchet MS"/>
                          <a:cs typeface="Trebuchet MS"/>
                        </a:rPr>
                        <a:t>Soyle</a:t>
                      </a:r>
                      <a:r>
                        <a:rPr dirty="0" sz="2600" spc="254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600">
                          <a:latin typeface="Trebuchet MS"/>
                          <a:cs typeface="Trebuchet MS"/>
                        </a:rPr>
                        <a:t>App</a:t>
                      </a:r>
                      <a:r>
                        <a:rPr dirty="0" sz="2600" spc="32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600" spc="-60">
                          <a:latin typeface="Trebuchet MS"/>
                          <a:cs typeface="Trebuchet MS"/>
                        </a:rPr>
                        <a:t>)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5B5A5A"/>
                      </a:solidFill>
                      <a:prstDash val="solid"/>
                    </a:lnL>
                    <a:lnR w="12700">
                      <a:solidFill>
                        <a:srgbClr val="5B5A5A"/>
                      </a:solidFill>
                      <a:prstDash val="solid"/>
                    </a:lnR>
                    <a:lnT w="12700">
                      <a:solidFill>
                        <a:srgbClr val="5B5A5A"/>
                      </a:solidFill>
                      <a:prstDash val="solid"/>
                    </a:lnT>
                    <a:lnB w="12700">
                      <a:solidFill>
                        <a:srgbClr val="5B5A5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2515" marR="287020" indent="-247015">
                        <a:lnSpc>
                          <a:spcPct val="100000"/>
                        </a:lnSpc>
                        <a:spcBef>
                          <a:spcPts val="80"/>
                        </a:spcBef>
                        <a:tabLst>
                          <a:tab pos="1839595" algn="l"/>
                        </a:tabLst>
                      </a:pPr>
                      <a:r>
                        <a:rPr dirty="0" sz="2600" spc="50">
                          <a:latin typeface="Trebuchet MS"/>
                          <a:cs typeface="Trebuchet MS"/>
                        </a:rPr>
                        <a:t>Cоздание</a:t>
                      </a:r>
                      <a:r>
                        <a:rPr dirty="0" sz="2600" spc="2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600">
                          <a:latin typeface="Trebuchet MS"/>
                          <a:cs typeface="Trebuchet MS"/>
                        </a:rPr>
                        <a:t>музыки</a:t>
                      </a:r>
                      <a:r>
                        <a:rPr dirty="0" sz="2600" spc="10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600">
                          <a:latin typeface="Trebuchet MS"/>
                          <a:cs typeface="Trebuchet MS"/>
                        </a:rPr>
                        <a:t>при</a:t>
                      </a:r>
                      <a:r>
                        <a:rPr dirty="0" sz="2600" spc="6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600" spc="-10">
                          <a:latin typeface="Trebuchet MS"/>
                          <a:cs typeface="Trebuchet MS"/>
                        </a:rPr>
                        <a:t>помощи </a:t>
                      </a:r>
                      <a:r>
                        <a:rPr dirty="0" sz="2600" spc="-25">
                          <a:latin typeface="Trebuchet MS"/>
                          <a:cs typeface="Trebuchet MS"/>
                        </a:rPr>
                        <a:t>ИИ,</a:t>
                      </a:r>
                      <a:r>
                        <a:rPr dirty="0" sz="2600">
                          <a:latin typeface="Trebuchet MS"/>
                          <a:cs typeface="Trebuchet MS"/>
                        </a:rPr>
                        <a:t>	перевод</a:t>
                      </a:r>
                      <a:r>
                        <a:rPr dirty="0" sz="2600" spc="4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600">
                          <a:latin typeface="Trebuchet MS"/>
                          <a:cs typeface="Trebuchet MS"/>
                        </a:rPr>
                        <a:t>текста</a:t>
                      </a:r>
                      <a:r>
                        <a:rPr dirty="0" sz="2600" spc="1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600"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2600" spc="1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600" spc="-20">
                          <a:latin typeface="Trebuchet MS"/>
                          <a:cs typeface="Trebuchet MS"/>
                        </a:rPr>
                        <a:t>речь </a:t>
                      </a:r>
                      <a:r>
                        <a:rPr dirty="0" sz="2600" spc="-10">
                          <a:latin typeface="Trebuchet MS"/>
                          <a:cs typeface="Trebuchet MS"/>
                        </a:rPr>
                        <a:t>(например,</a:t>
                      </a:r>
                      <a:r>
                        <a:rPr dirty="0" sz="2600" spc="-1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600">
                          <a:latin typeface="Trebuchet MS"/>
                          <a:cs typeface="Trebuchet MS"/>
                        </a:rPr>
                        <a:t>для</a:t>
                      </a:r>
                      <a:r>
                        <a:rPr dirty="0" sz="2600" spc="-114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600" spc="-10">
                          <a:latin typeface="Trebuchet MS"/>
                          <a:cs typeface="Trebuchet MS"/>
                        </a:rPr>
                        <a:t>озвучки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5B5A5A"/>
                      </a:solidFill>
                      <a:prstDash val="solid"/>
                    </a:lnL>
                    <a:lnR w="12700">
                      <a:solidFill>
                        <a:srgbClr val="5B5A5A"/>
                      </a:solidFill>
                      <a:prstDash val="solid"/>
                    </a:lnR>
                    <a:lnT w="12700">
                      <a:solidFill>
                        <a:srgbClr val="5B5A5A"/>
                      </a:solidFill>
                      <a:prstDash val="solid"/>
                    </a:lnT>
                    <a:lnB w="12700">
                      <a:solidFill>
                        <a:srgbClr val="5B5A5A"/>
                      </a:solidFill>
                      <a:prstDash val="solid"/>
                    </a:lnB>
                  </a:tcPr>
                </a:tc>
              </a:tr>
              <a:tr h="1492885">
                <a:tc>
                  <a:txBody>
                    <a:bodyPr/>
                    <a:lstStyle/>
                    <a:p>
                      <a:pPr marL="136525" marR="487045" indent="731520">
                        <a:lnSpc>
                          <a:spcPct val="102899"/>
                        </a:lnSpc>
                        <a:spcBef>
                          <a:spcPts val="1660"/>
                        </a:spcBef>
                      </a:pPr>
                      <a:r>
                        <a:rPr dirty="0" sz="2600" spc="50">
                          <a:latin typeface="Trebuchet MS"/>
                          <a:cs typeface="Trebuchet MS"/>
                        </a:rPr>
                        <a:t>Генерация </a:t>
                      </a:r>
                      <a:r>
                        <a:rPr dirty="0" sz="2600" spc="55">
                          <a:latin typeface="Trebuchet MS"/>
                          <a:cs typeface="Trebuchet MS"/>
                        </a:rPr>
                        <a:t>программного</a:t>
                      </a:r>
                      <a:r>
                        <a:rPr dirty="0" sz="2600" spc="229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600" spc="-20">
                          <a:latin typeface="Trebuchet MS"/>
                          <a:cs typeface="Trebuchet MS"/>
                        </a:rPr>
                        <a:t>кода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B="0" marT="210820">
                    <a:lnL w="12700">
                      <a:solidFill>
                        <a:srgbClr val="5B5A5A"/>
                      </a:solidFill>
                      <a:prstDash val="solid"/>
                    </a:lnL>
                    <a:lnR w="12700">
                      <a:solidFill>
                        <a:srgbClr val="5B5A5A"/>
                      </a:solidFill>
                      <a:prstDash val="solid"/>
                    </a:lnR>
                    <a:lnT w="12700">
                      <a:solidFill>
                        <a:srgbClr val="5B5A5A"/>
                      </a:solidFill>
                      <a:prstDash val="solid"/>
                    </a:lnT>
                    <a:lnB w="12700">
                      <a:solidFill>
                        <a:srgbClr val="5B5A5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2600">
                          <a:latin typeface="Trebuchet MS"/>
                          <a:cs typeface="Trebuchet MS"/>
                        </a:rPr>
                        <a:t>Codex,</a:t>
                      </a:r>
                      <a:r>
                        <a:rPr dirty="0" sz="2600" spc="254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600" spc="-10">
                          <a:latin typeface="Trebuchet MS"/>
                          <a:cs typeface="Trebuchet MS"/>
                        </a:rPr>
                        <a:t>AlphaCode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5B5A5A"/>
                      </a:solidFill>
                      <a:prstDash val="solid"/>
                    </a:lnL>
                    <a:lnR w="12700">
                      <a:solidFill>
                        <a:srgbClr val="5B5A5A"/>
                      </a:solidFill>
                      <a:prstDash val="solid"/>
                    </a:lnR>
                    <a:lnT w="12700">
                      <a:solidFill>
                        <a:srgbClr val="5B5A5A"/>
                      </a:solidFill>
                      <a:prstDash val="solid"/>
                    </a:lnT>
                    <a:lnB w="12700">
                      <a:solidFill>
                        <a:srgbClr val="5B5A5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40790" marR="404495">
                        <a:lnSpc>
                          <a:spcPct val="100000"/>
                        </a:lnSpc>
                        <a:spcBef>
                          <a:spcPts val="409"/>
                        </a:spcBef>
                        <a:tabLst>
                          <a:tab pos="3580765" algn="l"/>
                        </a:tabLst>
                      </a:pPr>
                      <a:r>
                        <a:rPr dirty="0" sz="2600" spc="45">
                          <a:latin typeface="Trebuchet MS"/>
                          <a:cs typeface="Trebuchet MS"/>
                        </a:rPr>
                        <a:t>Системы</a:t>
                      </a:r>
                      <a:r>
                        <a:rPr dirty="0" sz="2600" spc="1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600">
                          <a:latin typeface="Trebuchet MS"/>
                          <a:cs typeface="Trebuchet MS"/>
                        </a:rPr>
                        <a:t>для</a:t>
                      </a:r>
                      <a:r>
                        <a:rPr dirty="0" sz="2600" spc="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600" spc="-10">
                          <a:latin typeface="Trebuchet MS"/>
                          <a:cs typeface="Trebuchet MS"/>
                        </a:rPr>
                        <a:t>генерации программного</a:t>
                      </a:r>
                      <a:r>
                        <a:rPr dirty="0" sz="2600">
                          <a:latin typeface="Trebuchet MS"/>
                          <a:cs typeface="Trebuchet MS"/>
                        </a:rPr>
                        <a:t>	</a:t>
                      </a:r>
                      <a:r>
                        <a:rPr dirty="0" sz="2600" spc="-20">
                          <a:latin typeface="Trebuchet MS"/>
                          <a:cs typeface="Trebuchet MS"/>
                        </a:rPr>
                        <a:t>кода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  <a:p>
                      <a:pPr algn="ctr" marL="8890">
                        <a:lnSpc>
                          <a:spcPct val="100000"/>
                        </a:lnSpc>
                      </a:pPr>
                      <a:r>
                        <a:rPr dirty="0" sz="2600">
                          <a:latin typeface="Trebuchet MS"/>
                          <a:cs typeface="Trebuchet MS"/>
                        </a:rPr>
                        <a:t>(например,</a:t>
                      </a:r>
                      <a:r>
                        <a:rPr dirty="0" sz="2600" spc="-1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600">
                          <a:latin typeface="Trebuchet MS"/>
                          <a:cs typeface="Trebuchet MS"/>
                        </a:rPr>
                        <a:t>GitHub</a:t>
                      </a:r>
                      <a:r>
                        <a:rPr dirty="0" sz="2600" spc="-10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600" spc="-10">
                          <a:latin typeface="Trebuchet MS"/>
                          <a:cs typeface="Trebuchet MS"/>
                        </a:rPr>
                        <a:t>Copilot)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5B5A5A"/>
                      </a:solidFill>
                      <a:prstDash val="solid"/>
                    </a:lnL>
                    <a:lnR w="12700">
                      <a:solidFill>
                        <a:srgbClr val="5B5A5A"/>
                      </a:solidFill>
                      <a:prstDash val="solid"/>
                    </a:lnR>
                    <a:lnT w="12700">
                      <a:solidFill>
                        <a:srgbClr val="5B5A5A"/>
                      </a:solidFill>
                      <a:prstDash val="solid"/>
                    </a:lnT>
                    <a:lnB w="12700">
                      <a:solidFill>
                        <a:srgbClr val="5B5A5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17625" marR="46228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2600" spc="50">
                          <a:latin typeface="Trebuchet MS"/>
                          <a:cs typeface="Trebuchet MS"/>
                        </a:rPr>
                        <a:t>Разработка</a:t>
                      </a:r>
                      <a:r>
                        <a:rPr dirty="0" sz="2600" spc="16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600" spc="-10">
                          <a:latin typeface="Trebuchet MS"/>
                          <a:cs typeface="Trebuchet MS"/>
                        </a:rPr>
                        <a:t>программного </a:t>
                      </a:r>
                      <a:r>
                        <a:rPr dirty="0" sz="2600">
                          <a:latin typeface="Trebuchet MS"/>
                          <a:cs typeface="Trebuchet MS"/>
                        </a:rPr>
                        <a:t>обеспечения,</a:t>
                      </a:r>
                      <a:r>
                        <a:rPr dirty="0" sz="2600" spc="-114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600" spc="55">
                          <a:latin typeface="Trebuchet MS"/>
                          <a:cs typeface="Trebuchet MS"/>
                        </a:rPr>
                        <a:t>обзор</a:t>
                      </a:r>
                      <a:r>
                        <a:rPr dirty="0" sz="2600" spc="6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600" spc="-60">
                          <a:latin typeface="Trebuchet MS"/>
                          <a:cs typeface="Trebuchet MS"/>
                        </a:rPr>
                        <a:t>и </a:t>
                      </a:r>
                      <a:r>
                        <a:rPr dirty="0" sz="2600" spc="-10">
                          <a:latin typeface="Trebuchet MS"/>
                          <a:cs typeface="Trebuchet MS"/>
                        </a:rPr>
                        <a:t>документирование</a:t>
                      </a:r>
                      <a:endParaRPr sz="2600">
                        <a:latin typeface="Trebuchet MS"/>
                        <a:cs typeface="Trebuchet M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5B5A5A"/>
                      </a:solidFill>
                      <a:prstDash val="solid"/>
                    </a:lnL>
                    <a:lnR w="12700">
                      <a:solidFill>
                        <a:srgbClr val="5B5A5A"/>
                      </a:solidFill>
                      <a:prstDash val="solid"/>
                    </a:lnR>
                    <a:lnT w="12700">
                      <a:solidFill>
                        <a:srgbClr val="5B5A5A"/>
                      </a:solidFill>
                      <a:prstDash val="solid"/>
                    </a:lnT>
                    <a:lnB w="12700">
                      <a:solidFill>
                        <a:srgbClr val="5B5A5A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8" name="object 8" descr=""/>
          <p:cNvGrpSpPr/>
          <p:nvPr/>
        </p:nvGrpSpPr>
        <p:grpSpPr>
          <a:xfrm>
            <a:off x="0" y="0"/>
            <a:ext cx="20104100" cy="11309350"/>
            <a:chOff x="0" y="0"/>
            <a:chExt cx="20104100" cy="11309350"/>
          </a:xfrm>
        </p:grpSpPr>
        <p:pic>
          <p:nvPicPr>
            <p:cNvPr id="9" name="object 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100" cy="11309350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1430">
              <a:lnSpc>
                <a:spcPct val="100000"/>
              </a:lnSpc>
              <a:spcBef>
                <a:spcPts val="95"/>
              </a:spcBef>
            </a:pPr>
            <a:r>
              <a:rPr dirty="0"/>
              <a:t>Генеративті</a:t>
            </a:r>
            <a:r>
              <a:rPr dirty="0" spc="-229"/>
              <a:t> </a:t>
            </a:r>
            <a:r>
              <a:rPr dirty="0"/>
              <a:t>AI</a:t>
            </a:r>
            <a:r>
              <a:rPr dirty="0" spc="-225"/>
              <a:t> </a:t>
            </a:r>
            <a:r>
              <a:rPr dirty="0" spc="-10"/>
              <a:t>тапсырмалары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019327" y="1933650"/>
            <a:ext cx="3789679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b="1">
                <a:latin typeface="Arial"/>
                <a:cs typeface="Arial"/>
              </a:rPr>
              <a:t>Мәтінді</a:t>
            </a:r>
            <a:r>
              <a:rPr dirty="0" sz="4800" spc="-165" b="1">
                <a:latin typeface="Arial"/>
                <a:cs typeface="Arial"/>
              </a:rPr>
              <a:t> </a:t>
            </a:r>
            <a:r>
              <a:rPr dirty="0" sz="4800" spc="-20" b="1">
                <a:latin typeface="Arial"/>
                <a:cs typeface="Arial"/>
              </a:rPr>
              <a:t>құру</a:t>
            </a:r>
            <a:endParaRPr sz="4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019327" y="3142690"/>
            <a:ext cx="8229600" cy="69049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69900" marR="654050" indent="-457200">
              <a:lnSpc>
                <a:spcPct val="100000"/>
              </a:lnSpc>
              <a:spcBef>
                <a:spcPts val="105"/>
              </a:spcBef>
              <a:buFont typeface="Microsoft Sans Serif"/>
              <a:buChar char="•"/>
              <a:tabLst>
                <a:tab pos="469900" algn="l"/>
              </a:tabLst>
            </a:pPr>
            <a:r>
              <a:rPr dirty="0" u="heavy" sz="32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Берілген</a:t>
            </a:r>
            <a:r>
              <a:rPr dirty="0" u="heavy" sz="3200" spc="-9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32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тақырып</a:t>
            </a:r>
            <a:r>
              <a:rPr dirty="0" u="heavy" sz="3200" spc="-9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32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бойынша</a:t>
            </a:r>
            <a:r>
              <a:rPr dirty="0" u="heavy" sz="3200" spc="-9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32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мәтін</a:t>
            </a:r>
            <a:r>
              <a:rPr dirty="0" sz="3200" spc="-10" b="1">
                <a:latin typeface="Arial"/>
                <a:cs typeface="Arial"/>
              </a:rPr>
              <a:t> </a:t>
            </a:r>
            <a:r>
              <a:rPr dirty="0" u="heavy" sz="32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құру:</a:t>
            </a:r>
            <a:r>
              <a:rPr dirty="0" u="heavy" sz="3200" spc="-7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sz="3200" spc="-10" b="1">
                <a:latin typeface="Arial"/>
                <a:cs typeface="Arial"/>
              </a:rPr>
              <a:t>м</a:t>
            </a:r>
            <a:r>
              <a:rPr dirty="0" sz="3200" spc="-10">
                <a:latin typeface="Microsoft Sans Serif"/>
                <a:cs typeface="Microsoft Sans Serif"/>
              </a:rPr>
              <a:t>ақалалар,</a:t>
            </a:r>
            <a:r>
              <a:rPr dirty="0" sz="3200" spc="-35">
                <a:latin typeface="Microsoft Sans Serif"/>
                <a:cs typeface="Microsoft Sans Serif"/>
              </a:rPr>
              <a:t> </a:t>
            </a:r>
            <a:r>
              <a:rPr dirty="0" sz="3200">
                <a:latin typeface="Microsoft Sans Serif"/>
                <a:cs typeface="Microsoft Sans Serif"/>
              </a:rPr>
              <a:t>эсселер,</a:t>
            </a:r>
            <a:r>
              <a:rPr dirty="0" sz="3200" spc="-30">
                <a:latin typeface="Microsoft Sans Serif"/>
                <a:cs typeface="Microsoft Sans Serif"/>
              </a:rPr>
              <a:t> </a:t>
            </a:r>
            <a:r>
              <a:rPr dirty="0" sz="3200" spc="-10">
                <a:latin typeface="Microsoft Sans Serif"/>
                <a:cs typeface="Microsoft Sans Serif"/>
              </a:rPr>
              <a:t>әңгімелер </a:t>
            </a:r>
            <a:r>
              <a:rPr dirty="0" sz="3200">
                <a:latin typeface="Microsoft Sans Serif"/>
                <a:cs typeface="Microsoft Sans Serif"/>
              </a:rPr>
              <a:t>және</a:t>
            </a:r>
            <a:r>
              <a:rPr dirty="0" sz="3200" spc="-80">
                <a:latin typeface="Microsoft Sans Serif"/>
                <a:cs typeface="Microsoft Sans Serif"/>
              </a:rPr>
              <a:t> </a:t>
            </a:r>
            <a:r>
              <a:rPr dirty="0" sz="3200">
                <a:latin typeface="Microsoft Sans Serif"/>
                <a:cs typeface="Microsoft Sans Serif"/>
              </a:rPr>
              <a:t>сценарийлер</a:t>
            </a:r>
            <a:r>
              <a:rPr dirty="0" sz="3200" spc="-75">
                <a:latin typeface="Microsoft Sans Serif"/>
                <a:cs typeface="Microsoft Sans Serif"/>
              </a:rPr>
              <a:t> </a:t>
            </a:r>
            <a:r>
              <a:rPr dirty="0" sz="3200" spc="-10">
                <a:latin typeface="Microsoft Sans Serif"/>
                <a:cs typeface="Microsoft Sans Serif"/>
              </a:rPr>
              <a:t>жазу.</a:t>
            </a:r>
            <a:endParaRPr sz="3200">
              <a:latin typeface="Microsoft Sans Serif"/>
              <a:cs typeface="Microsoft Sans Serif"/>
            </a:endParaRPr>
          </a:p>
          <a:p>
            <a:pPr marL="469900" marR="501015" indent="-457200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469900" algn="l"/>
              </a:tabLst>
            </a:pPr>
            <a:r>
              <a:rPr dirty="0" u="heavy" sz="32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Сұрақ-</a:t>
            </a:r>
            <a:r>
              <a:rPr dirty="0" u="heavy" sz="32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жауап</a:t>
            </a:r>
            <a:r>
              <a:rPr dirty="0" u="heavy" sz="3200" spc="-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32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және</a:t>
            </a:r>
            <a:r>
              <a:rPr dirty="0" u="heavy" sz="3200" spc="-6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32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диалог</a:t>
            </a:r>
            <a:r>
              <a:rPr dirty="0" u="heavy" sz="3200" spc="-5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32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жүйелері:</a:t>
            </a:r>
            <a:r>
              <a:rPr dirty="0" sz="3200" spc="-10" b="1">
                <a:latin typeface="Arial"/>
                <a:cs typeface="Arial"/>
              </a:rPr>
              <a:t> </a:t>
            </a:r>
            <a:r>
              <a:rPr dirty="0" sz="3200" spc="-25">
                <a:latin typeface="Microsoft Sans Serif"/>
                <a:cs typeface="Microsoft Sans Serif"/>
              </a:rPr>
              <a:t>чат-</a:t>
            </a:r>
            <a:r>
              <a:rPr dirty="0" sz="3200">
                <a:latin typeface="Microsoft Sans Serif"/>
                <a:cs typeface="Microsoft Sans Serif"/>
              </a:rPr>
              <a:t>боттар</a:t>
            </a:r>
            <a:r>
              <a:rPr dirty="0" sz="3200" spc="-35">
                <a:latin typeface="Microsoft Sans Serif"/>
                <a:cs typeface="Microsoft Sans Serif"/>
              </a:rPr>
              <a:t> </a:t>
            </a:r>
            <a:r>
              <a:rPr dirty="0" sz="3200">
                <a:latin typeface="Microsoft Sans Serif"/>
                <a:cs typeface="Microsoft Sans Serif"/>
              </a:rPr>
              <a:t>мен</a:t>
            </a:r>
            <a:r>
              <a:rPr dirty="0" sz="3200" spc="-30">
                <a:latin typeface="Microsoft Sans Serif"/>
                <a:cs typeface="Microsoft Sans Serif"/>
              </a:rPr>
              <a:t> </a:t>
            </a:r>
            <a:r>
              <a:rPr dirty="0" sz="3200" spc="-10">
                <a:latin typeface="Microsoft Sans Serif"/>
                <a:cs typeface="Microsoft Sans Serif"/>
              </a:rPr>
              <a:t>виртуалды </a:t>
            </a:r>
            <a:r>
              <a:rPr dirty="0" sz="3200" spc="-35">
                <a:latin typeface="Microsoft Sans Serif"/>
                <a:cs typeface="Microsoft Sans Serif"/>
              </a:rPr>
              <a:t>көмекшілердегі</a:t>
            </a:r>
            <a:r>
              <a:rPr dirty="0" sz="3200" spc="-70">
                <a:latin typeface="Microsoft Sans Serif"/>
                <a:cs typeface="Microsoft Sans Serif"/>
              </a:rPr>
              <a:t> </a:t>
            </a:r>
            <a:r>
              <a:rPr dirty="0" sz="3200">
                <a:latin typeface="Microsoft Sans Serif"/>
                <a:cs typeface="Microsoft Sans Serif"/>
              </a:rPr>
              <a:t>байланысты</a:t>
            </a:r>
            <a:r>
              <a:rPr dirty="0" sz="3200" spc="-65">
                <a:latin typeface="Microsoft Sans Serif"/>
                <a:cs typeface="Microsoft Sans Serif"/>
              </a:rPr>
              <a:t> </a:t>
            </a:r>
            <a:r>
              <a:rPr dirty="0" sz="3200" spc="-10">
                <a:latin typeface="Microsoft Sans Serif"/>
                <a:cs typeface="Microsoft Sans Serif"/>
              </a:rPr>
              <a:t>қолдау.</a:t>
            </a:r>
            <a:endParaRPr sz="3200">
              <a:latin typeface="Microsoft Sans Serif"/>
              <a:cs typeface="Microsoft Sans Serif"/>
            </a:endParaRPr>
          </a:p>
          <a:p>
            <a:pPr marL="469900" marR="513715" indent="-457200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469900" algn="l"/>
              </a:tabLst>
            </a:pPr>
            <a:r>
              <a:rPr dirty="0" u="heavy" sz="32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Қорытындылау:</a:t>
            </a:r>
            <a:r>
              <a:rPr dirty="0" sz="3200" spc="-210" b="1">
                <a:latin typeface="Arial"/>
                <a:cs typeface="Arial"/>
              </a:rPr>
              <a:t> </a:t>
            </a:r>
            <a:r>
              <a:rPr dirty="0" sz="3200" spc="-10">
                <a:latin typeface="Microsoft Sans Serif"/>
                <a:cs typeface="Microsoft Sans Serif"/>
              </a:rPr>
              <a:t>мәтіндердің, </a:t>
            </a:r>
            <a:r>
              <a:rPr dirty="0" sz="3200" spc="-30">
                <a:latin typeface="Microsoft Sans Serif"/>
                <a:cs typeface="Microsoft Sans Serif"/>
              </a:rPr>
              <a:t>мақалалардың</a:t>
            </a:r>
            <a:r>
              <a:rPr dirty="0" sz="3200" spc="-100">
                <a:latin typeface="Microsoft Sans Serif"/>
                <a:cs typeface="Microsoft Sans Serif"/>
              </a:rPr>
              <a:t> </a:t>
            </a:r>
            <a:r>
              <a:rPr dirty="0" sz="3200">
                <a:latin typeface="Microsoft Sans Serif"/>
                <a:cs typeface="Microsoft Sans Serif"/>
              </a:rPr>
              <a:t>немесе</a:t>
            </a:r>
            <a:r>
              <a:rPr dirty="0" sz="3200" spc="-95">
                <a:latin typeface="Microsoft Sans Serif"/>
                <a:cs typeface="Microsoft Sans Serif"/>
              </a:rPr>
              <a:t> </a:t>
            </a:r>
            <a:r>
              <a:rPr dirty="0" sz="3200" spc="-10">
                <a:latin typeface="Microsoft Sans Serif"/>
                <a:cs typeface="Microsoft Sans Serif"/>
              </a:rPr>
              <a:t>құжаттардың </a:t>
            </a:r>
            <a:r>
              <a:rPr dirty="0" sz="3200" spc="-80">
                <a:latin typeface="Microsoft Sans Serif"/>
                <a:cs typeface="Microsoft Sans Serif"/>
              </a:rPr>
              <a:t>қысқаша</a:t>
            </a:r>
            <a:r>
              <a:rPr dirty="0" sz="3200" spc="-90">
                <a:latin typeface="Microsoft Sans Serif"/>
                <a:cs typeface="Microsoft Sans Serif"/>
              </a:rPr>
              <a:t> </a:t>
            </a:r>
            <a:r>
              <a:rPr dirty="0" sz="3200" spc="-20">
                <a:latin typeface="Microsoft Sans Serif"/>
                <a:cs typeface="Microsoft Sans Serif"/>
              </a:rPr>
              <a:t>қорытындыларын</a:t>
            </a:r>
            <a:r>
              <a:rPr dirty="0" sz="3200" spc="-90">
                <a:latin typeface="Microsoft Sans Serif"/>
                <a:cs typeface="Microsoft Sans Serif"/>
              </a:rPr>
              <a:t> </a:t>
            </a:r>
            <a:r>
              <a:rPr dirty="0" sz="3200" spc="-10">
                <a:latin typeface="Microsoft Sans Serif"/>
                <a:cs typeface="Microsoft Sans Serif"/>
              </a:rPr>
              <a:t>автоматты </a:t>
            </a:r>
            <a:r>
              <a:rPr dirty="0" sz="3200">
                <a:latin typeface="Microsoft Sans Serif"/>
                <a:cs typeface="Microsoft Sans Serif"/>
              </a:rPr>
              <a:t>түрде</a:t>
            </a:r>
            <a:r>
              <a:rPr dirty="0" sz="3200" spc="10">
                <a:latin typeface="Microsoft Sans Serif"/>
                <a:cs typeface="Microsoft Sans Serif"/>
              </a:rPr>
              <a:t> </a:t>
            </a:r>
            <a:r>
              <a:rPr dirty="0" sz="3200" spc="-10">
                <a:latin typeface="Microsoft Sans Serif"/>
                <a:cs typeface="Microsoft Sans Serif"/>
              </a:rPr>
              <a:t>жасаңыз.</a:t>
            </a:r>
            <a:endParaRPr sz="3200">
              <a:latin typeface="Microsoft Sans Serif"/>
              <a:cs typeface="Microsoft Sans Serif"/>
            </a:endParaRPr>
          </a:p>
          <a:p>
            <a:pPr marL="469900" marR="377825" indent="-457200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469900" algn="l"/>
              </a:tabLst>
            </a:pPr>
            <a:r>
              <a:rPr dirty="0" u="heavy" sz="32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Мәтінді</a:t>
            </a:r>
            <a:r>
              <a:rPr dirty="0" u="heavy" sz="3200" spc="-8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32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аудару</a:t>
            </a:r>
            <a:r>
              <a:rPr dirty="0" sz="3200" b="1">
                <a:latin typeface="Arial"/>
                <a:cs typeface="Arial"/>
              </a:rPr>
              <a:t>:</a:t>
            </a:r>
            <a:r>
              <a:rPr dirty="0" sz="3200" spc="-90" b="1">
                <a:latin typeface="Arial"/>
                <a:cs typeface="Arial"/>
              </a:rPr>
              <a:t> </a:t>
            </a:r>
            <a:r>
              <a:rPr dirty="0" sz="3200">
                <a:latin typeface="Microsoft Sans Serif"/>
                <a:cs typeface="Microsoft Sans Serif"/>
              </a:rPr>
              <a:t>бір</a:t>
            </a:r>
            <a:r>
              <a:rPr dirty="0" sz="3200" spc="-50">
                <a:latin typeface="Microsoft Sans Serif"/>
                <a:cs typeface="Microsoft Sans Serif"/>
              </a:rPr>
              <a:t> </a:t>
            </a:r>
            <a:r>
              <a:rPr dirty="0" sz="3200">
                <a:latin typeface="Microsoft Sans Serif"/>
                <a:cs typeface="Microsoft Sans Serif"/>
              </a:rPr>
              <a:t>тілден</a:t>
            </a:r>
            <a:r>
              <a:rPr dirty="0" sz="3200" spc="-45">
                <a:latin typeface="Microsoft Sans Serif"/>
                <a:cs typeface="Microsoft Sans Serif"/>
              </a:rPr>
              <a:t> </a:t>
            </a:r>
            <a:r>
              <a:rPr dirty="0" sz="3200" spc="-10">
                <a:latin typeface="Microsoft Sans Serif"/>
                <a:cs typeface="Microsoft Sans Serif"/>
              </a:rPr>
              <a:t>екінші</a:t>
            </a:r>
            <a:r>
              <a:rPr dirty="0" sz="3200" spc="-50">
                <a:latin typeface="Microsoft Sans Serif"/>
                <a:cs typeface="Microsoft Sans Serif"/>
              </a:rPr>
              <a:t> </a:t>
            </a:r>
            <a:r>
              <a:rPr dirty="0" sz="3200" spc="-10">
                <a:latin typeface="Microsoft Sans Serif"/>
                <a:cs typeface="Microsoft Sans Serif"/>
              </a:rPr>
              <a:t>тілге </a:t>
            </a:r>
            <a:r>
              <a:rPr dirty="0" sz="3200">
                <a:latin typeface="Microsoft Sans Serif"/>
                <a:cs typeface="Microsoft Sans Serif"/>
              </a:rPr>
              <a:t>аударма</a:t>
            </a:r>
            <a:r>
              <a:rPr dirty="0" sz="3200" spc="-95">
                <a:latin typeface="Microsoft Sans Serif"/>
                <a:cs typeface="Microsoft Sans Serif"/>
              </a:rPr>
              <a:t> </a:t>
            </a:r>
            <a:r>
              <a:rPr dirty="0" sz="3200" spc="-10">
                <a:latin typeface="Microsoft Sans Serif"/>
                <a:cs typeface="Microsoft Sans Serif"/>
              </a:rPr>
              <a:t>жасау.</a:t>
            </a:r>
            <a:endParaRPr sz="3200">
              <a:latin typeface="Microsoft Sans Serif"/>
              <a:cs typeface="Microsoft Sans Serif"/>
            </a:endParaRPr>
          </a:p>
          <a:p>
            <a:pPr marL="469900" marR="5080" indent="-457200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469900" algn="l"/>
              </a:tabLst>
            </a:pPr>
            <a:r>
              <a:rPr dirty="0" u="heavy" sz="32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Шығармашылық</a:t>
            </a:r>
            <a:r>
              <a:rPr dirty="0" u="heavy" sz="3200" spc="-10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32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жазу:</a:t>
            </a:r>
            <a:r>
              <a:rPr dirty="0" sz="3200" spc="-100" b="1">
                <a:latin typeface="Arial"/>
                <a:cs typeface="Arial"/>
              </a:rPr>
              <a:t> </a:t>
            </a:r>
            <a:r>
              <a:rPr dirty="0" sz="3200">
                <a:latin typeface="Microsoft Sans Serif"/>
                <a:cs typeface="Microsoft Sans Serif"/>
              </a:rPr>
              <a:t>өлең,</a:t>
            </a:r>
            <a:r>
              <a:rPr dirty="0" sz="3200" spc="-60">
                <a:latin typeface="Microsoft Sans Serif"/>
                <a:cs typeface="Microsoft Sans Serif"/>
              </a:rPr>
              <a:t> </a:t>
            </a:r>
            <a:r>
              <a:rPr dirty="0" sz="3200" spc="-10">
                <a:latin typeface="Microsoft Sans Serif"/>
                <a:cs typeface="Microsoft Sans Serif"/>
              </a:rPr>
              <a:t>әңгімелер </a:t>
            </a:r>
            <a:r>
              <a:rPr dirty="0" sz="3200">
                <a:latin typeface="Microsoft Sans Serif"/>
                <a:cs typeface="Microsoft Sans Serif"/>
              </a:rPr>
              <a:t>немесе</a:t>
            </a:r>
            <a:r>
              <a:rPr dirty="0" sz="3200" spc="-145">
                <a:latin typeface="Microsoft Sans Serif"/>
                <a:cs typeface="Microsoft Sans Serif"/>
              </a:rPr>
              <a:t> </a:t>
            </a:r>
            <a:r>
              <a:rPr dirty="0" sz="3200" spc="-40">
                <a:latin typeface="Microsoft Sans Serif"/>
                <a:cs typeface="Microsoft Sans Serif"/>
              </a:rPr>
              <a:t>жарнамалық</a:t>
            </a:r>
            <a:r>
              <a:rPr dirty="0" sz="3200" spc="-140">
                <a:latin typeface="Microsoft Sans Serif"/>
                <a:cs typeface="Microsoft Sans Serif"/>
              </a:rPr>
              <a:t> </a:t>
            </a:r>
            <a:r>
              <a:rPr dirty="0" sz="3200" spc="-20">
                <a:latin typeface="Microsoft Sans Serif"/>
                <a:cs typeface="Microsoft Sans Serif"/>
              </a:rPr>
              <a:t>көшірме</a:t>
            </a:r>
            <a:r>
              <a:rPr dirty="0" sz="3200" spc="-140">
                <a:latin typeface="Microsoft Sans Serif"/>
                <a:cs typeface="Microsoft Sans Serif"/>
              </a:rPr>
              <a:t> </a:t>
            </a:r>
            <a:r>
              <a:rPr dirty="0" sz="3200" spc="-10">
                <a:latin typeface="Microsoft Sans Serif"/>
                <a:cs typeface="Microsoft Sans Serif"/>
              </a:rPr>
              <a:t>жазу.</a:t>
            </a:r>
            <a:endParaRPr sz="3200">
              <a:latin typeface="Microsoft Sans Serif"/>
              <a:cs typeface="Microsoft Sans Serif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761" y="761"/>
            <a:ext cx="20102830" cy="11308080"/>
            <a:chOff x="761" y="761"/>
            <a:chExt cx="20102830" cy="11308080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17607" y="3849623"/>
              <a:ext cx="9906000" cy="4994148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1430">
              <a:lnSpc>
                <a:spcPct val="100000"/>
              </a:lnSpc>
              <a:spcBef>
                <a:spcPts val="95"/>
              </a:spcBef>
            </a:pPr>
            <a:r>
              <a:rPr dirty="0"/>
              <a:t>Генеративті</a:t>
            </a:r>
            <a:r>
              <a:rPr dirty="0" spc="-229"/>
              <a:t> </a:t>
            </a:r>
            <a:r>
              <a:rPr dirty="0"/>
              <a:t>AI</a:t>
            </a:r>
            <a:r>
              <a:rPr dirty="0" spc="-225"/>
              <a:t> </a:t>
            </a:r>
            <a:r>
              <a:rPr dirty="0" spc="-10"/>
              <a:t>тапсырмалары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67994" y="1939290"/>
            <a:ext cx="8972550" cy="80194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77470">
              <a:lnSpc>
                <a:spcPct val="100000"/>
              </a:lnSpc>
              <a:spcBef>
                <a:spcPts val="95"/>
              </a:spcBef>
            </a:pPr>
            <a:r>
              <a:rPr dirty="0" sz="4000" b="1">
                <a:latin typeface="Arial"/>
                <a:cs typeface="Arial"/>
              </a:rPr>
              <a:t>Сурет</a:t>
            </a:r>
            <a:r>
              <a:rPr dirty="0" sz="4000" spc="-75" b="1">
                <a:latin typeface="Arial"/>
                <a:cs typeface="Arial"/>
              </a:rPr>
              <a:t> </a:t>
            </a:r>
            <a:r>
              <a:rPr dirty="0" sz="4000" b="1">
                <a:latin typeface="Arial"/>
                <a:cs typeface="Arial"/>
              </a:rPr>
              <a:t>пен</a:t>
            </a:r>
            <a:r>
              <a:rPr dirty="0" sz="4000" spc="-75" b="1">
                <a:latin typeface="Arial"/>
                <a:cs typeface="Arial"/>
              </a:rPr>
              <a:t> </a:t>
            </a:r>
            <a:r>
              <a:rPr dirty="0" sz="4000" b="1">
                <a:latin typeface="Arial"/>
                <a:cs typeface="Arial"/>
              </a:rPr>
              <a:t>бейнені</a:t>
            </a:r>
            <a:r>
              <a:rPr dirty="0" sz="4000" spc="-80" b="1">
                <a:latin typeface="Arial"/>
                <a:cs typeface="Arial"/>
              </a:rPr>
              <a:t> </a:t>
            </a:r>
            <a:r>
              <a:rPr dirty="0" sz="4000" spc="-10" b="1">
                <a:latin typeface="Arial"/>
                <a:cs typeface="Arial"/>
              </a:rPr>
              <a:t>жасау</a:t>
            </a:r>
            <a:endParaRPr sz="4000">
              <a:latin typeface="Arial"/>
              <a:cs typeface="Arial"/>
            </a:endParaRPr>
          </a:p>
          <a:p>
            <a:pPr marL="469265" marR="118110" indent="-457200">
              <a:lnSpc>
                <a:spcPct val="100000"/>
              </a:lnSpc>
              <a:spcBef>
                <a:spcPts val="145"/>
              </a:spcBef>
              <a:buFont typeface="Microsoft Sans Serif"/>
              <a:buChar char="•"/>
              <a:tabLst>
                <a:tab pos="469265" algn="l"/>
              </a:tabLst>
            </a:pPr>
            <a:r>
              <a:rPr dirty="0" sz="3200" b="1">
                <a:latin typeface="Arial"/>
                <a:cs typeface="Arial"/>
              </a:rPr>
              <a:t>Бірегей</a:t>
            </a:r>
            <a:r>
              <a:rPr dirty="0" sz="3200" spc="-9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кескіндерді</a:t>
            </a:r>
            <a:r>
              <a:rPr dirty="0" sz="3200" spc="-8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жасаңыз:</a:t>
            </a:r>
            <a:r>
              <a:rPr dirty="0" sz="3200" spc="-90" b="1">
                <a:latin typeface="Arial"/>
                <a:cs typeface="Arial"/>
              </a:rPr>
              <a:t> </a:t>
            </a:r>
            <a:r>
              <a:rPr dirty="0" sz="3200" spc="-10">
                <a:latin typeface="Microsoft Sans Serif"/>
                <a:cs typeface="Microsoft Sans Serif"/>
              </a:rPr>
              <a:t>картиналар, </a:t>
            </a:r>
            <a:r>
              <a:rPr dirty="0" sz="3200">
                <a:latin typeface="Microsoft Sans Serif"/>
                <a:cs typeface="Microsoft Sans Serif"/>
              </a:rPr>
              <a:t>иллюстрациялар</a:t>
            </a:r>
            <a:r>
              <a:rPr dirty="0" sz="3200" spc="-40">
                <a:latin typeface="Microsoft Sans Serif"/>
                <a:cs typeface="Microsoft Sans Serif"/>
              </a:rPr>
              <a:t> </a:t>
            </a:r>
            <a:r>
              <a:rPr dirty="0" sz="3200">
                <a:latin typeface="Microsoft Sans Serif"/>
                <a:cs typeface="Microsoft Sans Serif"/>
              </a:rPr>
              <a:t>немесе</a:t>
            </a:r>
            <a:r>
              <a:rPr dirty="0" sz="3200" spc="-35">
                <a:latin typeface="Microsoft Sans Serif"/>
                <a:cs typeface="Microsoft Sans Serif"/>
              </a:rPr>
              <a:t> </a:t>
            </a:r>
            <a:r>
              <a:rPr dirty="0" sz="3200" spc="-10">
                <a:latin typeface="Microsoft Sans Serif"/>
                <a:cs typeface="Microsoft Sans Serif"/>
              </a:rPr>
              <a:t>фотосуреттер жасаңыз.</a:t>
            </a:r>
            <a:endParaRPr sz="3200">
              <a:latin typeface="Microsoft Sans Serif"/>
              <a:cs typeface="Microsoft Sans Serif"/>
            </a:endParaRPr>
          </a:p>
          <a:p>
            <a:pPr marL="469265" marR="469265" indent="-457200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469265" algn="l"/>
              </a:tabLst>
            </a:pPr>
            <a:r>
              <a:rPr dirty="0" sz="3200" b="1">
                <a:latin typeface="Arial"/>
                <a:cs typeface="Arial"/>
              </a:rPr>
              <a:t>Кескінді</a:t>
            </a:r>
            <a:r>
              <a:rPr dirty="0" sz="3200" spc="-114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өңдеу:</a:t>
            </a:r>
            <a:r>
              <a:rPr dirty="0" sz="3200" spc="-120" b="1">
                <a:latin typeface="Arial"/>
                <a:cs typeface="Arial"/>
              </a:rPr>
              <a:t> </a:t>
            </a:r>
            <a:r>
              <a:rPr dirty="0" sz="3200" spc="-20">
                <a:latin typeface="Microsoft Sans Serif"/>
                <a:cs typeface="Microsoft Sans Serif"/>
              </a:rPr>
              <a:t>Фондарды</a:t>
            </a:r>
            <a:r>
              <a:rPr dirty="0" sz="3200" spc="-80">
                <a:latin typeface="Microsoft Sans Serif"/>
                <a:cs typeface="Microsoft Sans Serif"/>
              </a:rPr>
              <a:t> </a:t>
            </a:r>
            <a:r>
              <a:rPr dirty="0" sz="3200" spc="-10">
                <a:latin typeface="Microsoft Sans Serif"/>
                <a:cs typeface="Microsoft Sans Serif"/>
              </a:rPr>
              <a:t>ауыстырыңыз, </a:t>
            </a:r>
            <a:r>
              <a:rPr dirty="0" sz="3200">
                <a:latin typeface="Microsoft Sans Serif"/>
                <a:cs typeface="Microsoft Sans Serif"/>
              </a:rPr>
              <a:t>мәліметтерді</a:t>
            </a:r>
            <a:r>
              <a:rPr dirty="0" sz="3200" spc="-204">
                <a:latin typeface="Microsoft Sans Serif"/>
                <a:cs typeface="Microsoft Sans Serif"/>
              </a:rPr>
              <a:t> </a:t>
            </a:r>
            <a:r>
              <a:rPr dirty="0" sz="3200" spc="-55">
                <a:latin typeface="Microsoft Sans Serif"/>
                <a:cs typeface="Microsoft Sans Serif"/>
              </a:rPr>
              <a:t>қосыңыз</a:t>
            </a:r>
            <a:r>
              <a:rPr dirty="0" sz="3200" spc="-155">
                <a:latin typeface="Microsoft Sans Serif"/>
                <a:cs typeface="Microsoft Sans Serif"/>
              </a:rPr>
              <a:t> </a:t>
            </a:r>
            <a:r>
              <a:rPr dirty="0" sz="3200" spc="-20">
                <a:latin typeface="Microsoft Sans Serif"/>
                <a:cs typeface="Microsoft Sans Serif"/>
              </a:rPr>
              <a:t>және </a:t>
            </a:r>
            <a:r>
              <a:rPr dirty="0" sz="3200">
                <a:latin typeface="Microsoft Sans Serif"/>
                <a:cs typeface="Microsoft Sans Serif"/>
              </a:rPr>
              <a:t>стильдендірілген</a:t>
            </a:r>
            <a:r>
              <a:rPr dirty="0" sz="3200" spc="-120">
                <a:latin typeface="Microsoft Sans Serif"/>
                <a:cs typeface="Microsoft Sans Serif"/>
              </a:rPr>
              <a:t> </a:t>
            </a:r>
            <a:r>
              <a:rPr dirty="0" sz="3200" spc="-35">
                <a:latin typeface="Microsoft Sans Serif"/>
                <a:cs typeface="Microsoft Sans Serif"/>
              </a:rPr>
              <a:t>кескіндерді</a:t>
            </a:r>
            <a:r>
              <a:rPr dirty="0" sz="3200" spc="-114">
                <a:latin typeface="Microsoft Sans Serif"/>
                <a:cs typeface="Microsoft Sans Serif"/>
              </a:rPr>
              <a:t> </a:t>
            </a:r>
            <a:r>
              <a:rPr dirty="0" sz="3200" spc="-10">
                <a:latin typeface="Microsoft Sans Serif"/>
                <a:cs typeface="Microsoft Sans Serif"/>
              </a:rPr>
              <a:t>жасаңыз.</a:t>
            </a:r>
            <a:endParaRPr sz="3200">
              <a:latin typeface="Microsoft Sans Serif"/>
              <a:cs typeface="Microsoft Sans Serif"/>
            </a:endParaRPr>
          </a:p>
          <a:p>
            <a:pPr marL="469265" marR="444500" indent="-457200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469265" algn="l"/>
              </a:tabLst>
            </a:pPr>
            <a:r>
              <a:rPr dirty="0" sz="3200" b="1">
                <a:latin typeface="Arial"/>
                <a:cs typeface="Arial"/>
              </a:rPr>
              <a:t>Анимация</a:t>
            </a:r>
            <a:r>
              <a:rPr dirty="0" sz="3200" spc="-6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және</a:t>
            </a:r>
            <a:r>
              <a:rPr dirty="0" sz="3200" spc="-6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бейне</a:t>
            </a:r>
            <a:r>
              <a:rPr dirty="0" sz="3200" spc="-6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жасау:</a:t>
            </a:r>
            <a:r>
              <a:rPr dirty="0" sz="3200" spc="-60" b="1">
                <a:latin typeface="Arial"/>
                <a:cs typeface="Arial"/>
              </a:rPr>
              <a:t> </a:t>
            </a:r>
            <a:r>
              <a:rPr dirty="0" sz="3200" spc="-10">
                <a:latin typeface="Microsoft Sans Serif"/>
                <a:cs typeface="Microsoft Sans Serif"/>
              </a:rPr>
              <a:t>қысқа </a:t>
            </a:r>
            <a:r>
              <a:rPr dirty="0" sz="3200">
                <a:latin typeface="Microsoft Sans Serif"/>
                <a:cs typeface="Microsoft Sans Serif"/>
              </a:rPr>
              <a:t>бейнелерді,</a:t>
            </a:r>
            <a:r>
              <a:rPr dirty="0" sz="3200" spc="-55">
                <a:latin typeface="Microsoft Sans Serif"/>
                <a:cs typeface="Microsoft Sans Serif"/>
              </a:rPr>
              <a:t> </a:t>
            </a:r>
            <a:r>
              <a:rPr dirty="0" sz="3200">
                <a:latin typeface="Microsoft Sans Serif"/>
                <a:cs typeface="Microsoft Sans Serif"/>
              </a:rPr>
              <a:t>соның</a:t>
            </a:r>
            <a:r>
              <a:rPr dirty="0" sz="3200" spc="-55">
                <a:latin typeface="Microsoft Sans Serif"/>
                <a:cs typeface="Microsoft Sans Serif"/>
              </a:rPr>
              <a:t> </a:t>
            </a:r>
            <a:r>
              <a:rPr dirty="0" sz="3200">
                <a:latin typeface="Microsoft Sans Serif"/>
                <a:cs typeface="Microsoft Sans Serif"/>
              </a:rPr>
              <a:t>ішінде</a:t>
            </a:r>
            <a:r>
              <a:rPr dirty="0" sz="3200" spc="-55">
                <a:latin typeface="Microsoft Sans Serif"/>
                <a:cs typeface="Microsoft Sans Serif"/>
              </a:rPr>
              <a:t> </a:t>
            </a:r>
            <a:r>
              <a:rPr dirty="0" sz="3200" spc="-10">
                <a:latin typeface="Microsoft Sans Serif"/>
                <a:cs typeface="Microsoft Sans Serif"/>
              </a:rPr>
              <a:t>анимацияларды жасаңыз.</a:t>
            </a:r>
            <a:endParaRPr sz="3200">
              <a:latin typeface="Microsoft Sans Serif"/>
              <a:cs typeface="Microsoft Sans Serif"/>
            </a:endParaRPr>
          </a:p>
          <a:p>
            <a:pPr marL="469265" marR="965200" indent="-457200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469265" algn="l"/>
              </a:tabLst>
            </a:pPr>
            <a:r>
              <a:rPr dirty="0" sz="3200" b="1">
                <a:latin typeface="Arial"/>
                <a:cs typeface="Arial"/>
              </a:rPr>
              <a:t>Кескінді</a:t>
            </a:r>
            <a:r>
              <a:rPr dirty="0" sz="3200" spc="-12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қалпына</a:t>
            </a:r>
            <a:r>
              <a:rPr dirty="0" sz="3200" spc="-12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келтіру:</a:t>
            </a:r>
            <a:r>
              <a:rPr dirty="0" sz="3200" spc="-125" b="1">
                <a:latin typeface="Arial"/>
                <a:cs typeface="Arial"/>
              </a:rPr>
              <a:t> </a:t>
            </a:r>
            <a:r>
              <a:rPr dirty="0" sz="3200">
                <a:latin typeface="Microsoft Sans Serif"/>
                <a:cs typeface="Microsoft Sans Serif"/>
              </a:rPr>
              <a:t>ескі</a:t>
            </a:r>
            <a:r>
              <a:rPr dirty="0" sz="3200" spc="-85">
                <a:latin typeface="Microsoft Sans Serif"/>
                <a:cs typeface="Microsoft Sans Serif"/>
              </a:rPr>
              <a:t> </a:t>
            </a:r>
            <a:r>
              <a:rPr dirty="0" sz="3200" spc="-10">
                <a:latin typeface="Microsoft Sans Serif"/>
                <a:cs typeface="Microsoft Sans Serif"/>
              </a:rPr>
              <a:t>немесе </a:t>
            </a:r>
            <a:r>
              <a:rPr dirty="0" sz="3200" spc="-45">
                <a:latin typeface="Microsoft Sans Serif"/>
                <a:cs typeface="Microsoft Sans Serif"/>
              </a:rPr>
              <a:t>зақымдалған</a:t>
            </a:r>
            <a:r>
              <a:rPr dirty="0" sz="3200" spc="-105">
                <a:latin typeface="Microsoft Sans Serif"/>
                <a:cs typeface="Microsoft Sans Serif"/>
              </a:rPr>
              <a:t> </a:t>
            </a:r>
            <a:r>
              <a:rPr dirty="0" sz="3200">
                <a:latin typeface="Microsoft Sans Serif"/>
                <a:cs typeface="Microsoft Sans Serif"/>
              </a:rPr>
              <a:t>фотосуреттерді</a:t>
            </a:r>
            <a:r>
              <a:rPr dirty="0" sz="3200" spc="-105">
                <a:latin typeface="Microsoft Sans Serif"/>
                <a:cs typeface="Microsoft Sans Serif"/>
              </a:rPr>
              <a:t> </a:t>
            </a:r>
            <a:r>
              <a:rPr dirty="0" sz="3200" spc="-10">
                <a:latin typeface="Microsoft Sans Serif"/>
                <a:cs typeface="Microsoft Sans Serif"/>
              </a:rPr>
              <a:t>қалпына келтіріңіз.</a:t>
            </a:r>
            <a:endParaRPr sz="3200">
              <a:latin typeface="Microsoft Sans Serif"/>
              <a:cs typeface="Microsoft Sans Serif"/>
            </a:endParaRPr>
          </a:p>
          <a:p>
            <a:pPr marL="469265" marR="5080" indent="-457200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469265" algn="l"/>
              </a:tabLst>
            </a:pPr>
            <a:r>
              <a:rPr dirty="0" sz="3200" b="1">
                <a:latin typeface="Arial"/>
                <a:cs typeface="Arial"/>
              </a:rPr>
              <a:t>Deepfake</a:t>
            </a:r>
            <a:r>
              <a:rPr dirty="0" sz="3200" spc="-10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Technologies:</a:t>
            </a:r>
            <a:r>
              <a:rPr dirty="0" sz="3200" spc="-110" b="1">
                <a:latin typeface="Arial"/>
                <a:cs typeface="Arial"/>
              </a:rPr>
              <a:t> </a:t>
            </a:r>
            <a:r>
              <a:rPr dirty="0" sz="3200" spc="-10">
                <a:latin typeface="Microsoft Sans Serif"/>
                <a:cs typeface="Microsoft Sans Serif"/>
              </a:rPr>
              <a:t>бет-</a:t>
            </a:r>
            <a:r>
              <a:rPr dirty="0" sz="3200" spc="-25">
                <a:latin typeface="Microsoft Sans Serif"/>
                <a:cs typeface="Microsoft Sans Serif"/>
              </a:rPr>
              <a:t>жүзін</a:t>
            </a:r>
            <a:r>
              <a:rPr dirty="0" sz="3200" spc="-65">
                <a:latin typeface="Microsoft Sans Serif"/>
                <a:cs typeface="Microsoft Sans Serif"/>
              </a:rPr>
              <a:t> </a:t>
            </a:r>
            <a:r>
              <a:rPr dirty="0" sz="3200" spc="-10">
                <a:latin typeface="Microsoft Sans Serif"/>
                <a:cs typeface="Microsoft Sans Serif"/>
              </a:rPr>
              <a:t>ауыстыру </a:t>
            </a:r>
            <a:r>
              <a:rPr dirty="0" sz="3200" spc="-20">
                <a:latin typeface="Microsoft Sans Serif"/>
                <a:cs typeface="Microsoft Sans Serif"/>
              </a:rPr>
              <a:t>арқылы</a:t>
            </a:r>
            <a:r>
              <a:rPr dirty="0" sz="3200" spc="-145">
                <a:latin typeface="Microsoft Sans Serif"/>
                <a:cs typeface="Microsoft Sans Serif"/>
              </a:rPr>
              <a:t> </a:t>
            </a:r>
            <a:r>
              <a:rPr dirty="0" sz="3200" spc="-25">
                <a:latin typeface="Microsoft Sans Serif"/>
                <a:cs typeface="Microsoft Sans Serif"/>
              </a:rPr>
              <a:t>фотореалистикалық</a:t>
            </a:r>
            <a:r>
              <a:rPr dirty="0" sz="3200" spc="-140">
                <a:latin typeface="Microsoft Sans Serif"/>
                <a:cs typeface="Microsoft Sans Serif"/>
              </a:rPr>
              <a:t> </a:t>
            </a:r>
            <a:r>
              <a:rPr dirty="0" sz="3200" spc="-10">
                <a:latin typeface="Microsoft Sans Serif"/>
                <a:cs typeface="Microsoft Sans Serif"/>
              </a:rPr>
              <a:t>кескіндерді </a:t>
            </a:r>
            <a:r>
              <a:rPr dirty="0" sz="3200">
                <a:latin typeface="Microsoft Sans Serif"/>
                <a:cs typeface="Microsoft Sans Serif"/>
              </a:rPr>
              <a:t>немесе</a:t>
            </a:r>
            <a:r>
              <a:rPr dirty="0" sz="3200" spc="-70">
                <a:latin typeface="Microsoft Sans Serif"/>
                <a:cs typeface="Microsoft Sans Serif"/>
              </a:rPr>
              <a:t> </a:t>
            </a:r>
            <a:r>
              <a:rPr dirty="0" sz="3200">
                <a:latin typeface="Microsoft Sans Serif"/>
                <a:cs typeface="Microsoft Sans Serif"/>
              </a:rPr>
              <a:t>бейнелерді</a:t>
            </a:r>
            <a:r>
              <a:rPr dirty="0" sz="3200" spc="-65">
                <a:latin typeface="Microsoft Sans Serif"/>
                <a:cs typeface="Microsoft Sans Serif"/>
              </a:rPr>
              <a:t> </a:t>
            </a:r>
            <a:r>
              <a:rPr dirty="0" sz="3200" spc="-10">
                <a:latin typeface="Microsoft Sans Serif"/>
                <a:cs typeface="Microsoft Sans Serif"/>
              </a:rPr>
              <a:t>жасаңыз.</a:t>
            </a:r>
            <a:endParaRPr sz="3200">
              <a:latin typeface="Microsoft Sans Serif"/>
              <a:cs typeface="Microsoft Sans Serif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761" y="761"/>
            <a:ext cx="20102830" cy="11308080"/>
            <a:chOff x="761" y="761"/>
            <a:chExt cx="20102830" cy="1130808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31807" y="3319271"/>
              <a:ext cx="10587227" cy="6070091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1430">
              <a:lnSpc>
                <a:spcPct val="100000"/>
              </a:lnSpc>
              <a:spcBef>
                <a:spcPts val="95"/>
              </a:spcBef>
            </a:pPr>
            <a:r>
              <a:rPr dirty="0"/>
              <a:t>Генеративті</a:t>
            </a:r>
            <a:r>
              <a:rPr dirty="0" spc="-229"/>
              <a:t> </a:t>
            </a:r>
            <a:r>
              <a:rPr dirty="0"/>
              <a:t>AI</a:t>
            </a:r>
            <a:r>
              <a:rPr dirty="0" spc="-225"/>
              <a:t> </a:t>
            </a:r>
            <a:r>
              <a:rPr dirty="0" spc="-10"/>
              <a:t>тапсырмалары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84250" y="2044064"/>
            <a:ext cx="8833485" cy="84461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b="1">
                <a:latin typeface="Arial"/>
                <a:cs typeface="Arial"/>
              </a:rPr>
              <a:t>Аудио</a:t>
            </a:r>
            <a:r>
              <a:rPr dirty="0" sz="4400" spc="-50" b="1">
                <a:latin typeface="Arial"/>
                <a:cs typeface="Arial"/>
              </a:rPr>
              <a:t> </a:t>
            </a:r>
            <a:r>
              <a:rPr dirty="0" sz="4400" spc="-10" b="1">
                <a:latin typeface="Arial"/>
                <a:cs typeface="Arial"/>
              </a:rPr>
              <a:t>генерациясы</a:t>
            </a:r>
            <a:endParaRPr sz="4400">
              <a:latin typeface="Arial"/>
              <a:cs typeface="Arial"/>
            </a:endParaRPr>
          </a:p>
          <a:p>
            <a:pPr algn="just" marL="584200" marR="5080" indent="-571500">
              <a:lnSpc>
                <a:spcPct val="100000"/>
              </a:lnSpc>
              <a:spcBef>
                <a:spcPts val="4560"/>
              </a:spcBef>
              <a:buFont typeface="Microsoft Sans Serif"/>
              <a:buChar char="•"/>
              <a:tabLst>
                <a:tab pos="584200" algn="l"/>
                <a:tab pos="586105" algn="l"/>
              </a:tabLst>
            </a:pPr>
            <a:r>
              <a:rPr dirty="0" sz="3600">
                <a:latin typeface="Arial"/>
                <a:cs typeface="Arial"/>
              </a:rPr>
              <a:t>	</a:t>
            </a:r>
            <a:r>
              <a:rPr dirty="0" sz="3600" spc="60" b="1">
                <a:latin typeface="Arial"/>
                <a:cs typeface="Arial"/>
              </a:rPr>
              <a:t>Сөйлеу</a:t>
            </a:r>
            <a:r>
              <a:rPr dirty="0" sz="3600" spc="165" b="1">
                <a:latin typeface="Arial"/>
                <a:cs typeface="Arial"/>
              </a:rPr>
              <a:t> </a:t>
            </a:r>
            <a:r>
              <a:rPr dirty="0" sz="3600" spc="65" b="1">
                <a:latin typeface="Arial"/>
                <a:cs typeface="Arial"/>
              </a:rPr>
              <a:t>синтезі:</a:t>
            </a:r>
            <a:r>
              <a:rPr dirty="0" sz="3600" spc="170" b="1">
                <a:latin typeface="Arial"/>
                <a:cs typeface="Arial"/>
              </a:rPr>
              <a:t> </a:t>
            </a:r>
            <a:r>
              <a:rPr dirty="0" sz="3600" spc="35">
                <a:latin typeface="Microsoft Sans Serif"/>
                <a:cs typeface="Microsoft Sans Serif"/>
              </a:rPr>
              <a:t>адамның</a:t>
            </a:r>
            <a:r>
              <a:rPr dirty="0" sz="3600" spc="215">
                <a:latin typeface="Microsoft Sans Serif"/>
                <a:cs typeface="Microsoft Sans Serif"/>
              </a:rPr>
              <a:t> </a:t>
            </a:r>
            <a:r>
              <a:rPr dirty="0" sz="3600" spc="70">
                <a:latin typeface="Microsoft Sans Serif"/>
                <a:cs typeface="Microsoft Sans Serif"/>
              </a:rPr>
              <a:t>сөйлеуіне</a:t>
            </a:r>
            <a:r>
              <a:rPr dirty="0" sz="3600">
                <a:latin typeface="Microsoft Sans Serif"/>
                <a:cs typeface="Microsoft Sans Serif"/>
              </a:rPr>
              <a:t> е</a:t>
            </a:r>
            <a:r>
              <a:rPr dirty="0" sz="3600" spc="-360">
                <a:latin typeface="Microsoft Sans Serif"/>
                <a:cs typeface="Microsoft Sans Serif"/>
              </a:rPr>
              <a:t> </a:t>
            </a:r>
            <a:r>
              <a:rPr dirty="0" sz="3600" spc="40">
                <a:latin typeface="Microsoft Sans Serif"/>
                <a:cs typeface="Microsoft Sans Serif"/>
              </a:rPr>
              <a:t>л</a:t>
            </a:r>
            <a:r>
              <a:rPr dirty="0" sz="3600" spc="-360">
                <a:latin typeface="Microsoft Sans Serif"/>
                <a:cs typeface="Microsoft Sans Serif"/>
              </a:rPr>
              <a:t> </a:t>
            </a:r>
            <a:r>
              <a:rPr dirty="0" sz="3600" spc="-35">
                <a:latin typeface="Microsoft Sans Serif"/>
                <a:cs typeface="Microsoft Sans Serif"/>
              </a:rPr>
              <a:t>і</a:t>
            </a:r>
            <a:r>
              <a:rPr dirty="0" sz="3600" spc="-360">
                <a:latin typeface="Microsoft Sans Serif"/>
                <a:cs typeface="Microsoft Sans Serif"/>
              </a:rPr>
              <a:t> </a:t>
            </a:r>
            <a:r>
              <a:rPr dirty="0" sz="3600" spc="-235">
                <a:latin typeface="Microsoft Sans Serif"/>
                <a:cs typeface="Microsoft Sans Serif"/>
              </a:rPr>
              <a:t>к</a:t>
            </a:r>
            <a:r>
              <a:rPr dirty="0" sz="3600" spc="-360">
                <a:latin typeface="Microsoft Sans Serif"/>
                <a:cs typeface="Microsoft Sans Serif"/>
              </a:rPr>
              <a:t> </a:t>
            </a:r>
            <a:r>
              <a:rPr dirty="0" sz="3600" spc="-20">
                <a:latin typeface="Microsoft Sans Serif"/>
                <a:cs typeface="Microsoft Sans Serif"/>
              </a:rPr>
              <a:t>т</a:t>
            </a:r>
            <a:r>
              <a:rPr dirty="0" sz="3600" spc="-360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е</a:t>
            </a:r>
            <a:r>
              <a:rPr dirty="0" sz="3600" spc="-360">
                <a:latin typeface="Microsoft Sans Serif"/>
                <a:cs typeface="Microsoft Sans Serif"/>
              </a:rPr>
              <a:t> </a:t>
            </a:r>
            <a:r>
              <a:rPr dirty="0" sz="3600" spc="-25">
                <a:latin typeface="Microsoft Sans Serif"/>
                <a:cs typeface="Microsoft Sans Serif"/>
              </a:rPr>
              <a:t>й</a:t>
            </a:r>
            <a:r>
              <a:rPr dirty="0" sz="3600" spc="-360">
                <a:latin typeface="Microsoft Sans Serif"/>
                <a:cs typeface="Microsoft Sans Serif"/>
              </a:rPr>
              <a:t> </a:t>
            </a:r>
            <a:r>
              <a:rPr dirty="0" sz="3600" spc="-20">
                <a:latin typeface="Microsoft Sans Serif"/>
                <a:cs typeface="Microsoft Sans Serif"/>
              </a:rPr>
              <a:t>т</a:t>
            </a:r>
            <a:r>
              <a:rPr dirty="0" sz="3600" spc="-360">
                <a:latin typeface="Microsoft Sans Serif"/>
                <a:cs typeface="Microsoft Sans Serif"/>
              </a:rPr>
              <a:t> </a:t>
            </a:r>
            <a:r>
              <a:rPr dirty="0" sz="3600" spc="-35">
                <a:latin typeface="Microsoft Sans Serif"/>
                <a:cs typeface="Microsoft Sans Serif"/>
              </a:rPr>
              <a:t>і</a:t>
            </a:r>
            <a:r>
              <a:rPr dirty="0" sz="3600" spc="-360">
                <a:latin typeface="Microsoft Sans Serif"/>
                <a:cs typeface="Microsoft Sans Serif"/>
              </a:rPr>
              <a:t> </a:t>
            </a:r>
            <a:r>
              <a:rPr dirty="0" sz="3600" spc="-20">
                <a:latin typeface="Microsoft Sans Serif"/>
                <a:cs typeface="Microsoft Sans Serif"/>
              </a:rPr>
              <a:t>н</a:t>
            </a:r>
            <a:r>
              <a:rPr dirty="0" sz="3600" spc="1245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д</a:t>
            </a:r>
            <a:r>
              <a:rPr dirty="0" sz="3600" spc="-360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а</a:t>
            </a:r>
            <a:r>
              <a:rPr dirty="0" sz="3600" spc="-360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у</a:t>
            </a:r>
            <a:r>
              <a:rPr dirty="0" sz="3600" spc="-360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ы</a:t>
            </a:r>
            <a:r>
              <a:rPr dirty="0" sz="3600" spc="-355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с</a:t>
            </a:r>
            <a:r>
              <a:rPr dirty="0" sz="3600" spc="-360">
                <a:latin typeface="Microsoft Sans Serif"/>
                <a:cs typeface="Microsoft Sans Serif"/>
              </a:rPr>
              <a:t> </a:t>
            </a:r>
            <a:r>
              <a:rPr dirty="0" sz="3600" spc="-20">
                <a:latin typeface="Microsoft Sans Serif"/>
                <a:cs typeface="Microsoft Sans Serif"/>
              </a:rPr>
              <a:t>т</a:t>
            </a:r>
            <a:r>
              <a:rPr dirty="0" sz="3600" spc="-360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а</a:t>
            </a:r>
            <a:r>
              <a:rPr dirty="0" sz="3600" spc="-360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р</a:t>
            </a:r>
            <a:r>
              <a:rPr dirty="0" sz="3600" spc="-360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д</a:t>
            </a:r>
            <a:r>
              <a:rPr dirty="0" sz="3600" spc="-355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ы</a:t>
            </a:r>
            <a:r>
              <a:rPr dirty="0" sz="3600" spc="1260">
                <a:latin typeface="Microsoft Sans Serif"/>
                <a:cs typeface="Microsoft Sans Serif"/>
              </a:rPr>
              <a:t> </a:t>
            </a:r>
            <a:r>
              <a:rPr dirty="0" sz="3600" spc="-155">
                <a:latin typeface="Microsoft Sans Serif"/>
                <a:cs typeface="Microsoft Sans Serif"/>
              </a:rPr>
              <a:t>ж</a:t>
            </a:r>
            <a:r>
              <a:rPr dirty="0" sz="3600" spc="-350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а</a:t>
            </a:r>
            <a:r>
              <a:rPr dirty="0" sz="3600" spc="-355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с</a:t>
            </a:r>
            <a:r>
              <a:rPr dirty="0" sz="3600" spc="-355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а</a:t>
            </a:r>
            <a:r>
              <a:rPr dirty="0" sz="3600" spc="-355">
                <a:latin typeface="Microsoft Sans Serif"/>
                <a:cs typeface="Microsoft Sans Serif"/>
              </a:rPr>
              <a:t> </a:t>
            </a:r>
            <a:r>
              <a:rPr dirty="0" sz="3600" spc="-135">
                <a:latin typeface="Microsoft Sans Serif"/>
                <a:cs typeface="Microsoft Sans Serif"/>
              </a:rPr>
              <a:t>у</a:t>
            </a:r>
            <a:r>
              <a:rPr dirty="0" sz="3600">
                <a:latin typeface="Microsoft Sans Serif"/>
                <a:cs typeface="Microsoft Sans Serif"/>
              </a:rPr>
              <a:t> </a:t>
            </a:r>
            <a:r>
              <a:rPr dirty="0" sz="3600" spc="-15">
                <a:latin typeface="Microsoft Sans Serif"/>
                <a:cs typeface="Microsoft Sans Serif"/>
              </a:rPr>
              <a:t>(мысалы,</a:t>
            </a:r>
            <a:r>
              <a:rPr dirty="0" sz="3600" spc="40">
                <a:latin typeface="Microsoft Sans Serif"/>
                <a:cs typeface="Microsoft Sans Serif"/>
              </a:rPr>
              <a:t> </a:t>
            </a:r>
            <a:r>
              <a:rPr dirty="0" sz="3600" spc="-5">
                <a:latin typeface="Microsoft Sans Serif"/>
                <a:cs typeface="Microsoft Sans Serif"/>
              </a:rPr>
              <a:t>да</a:t>
            </a:r>
            <a:r>
              <a:rPr dirty="0" sz="3600">
                <a:latin typeface="Microsoft Sans Serif"/>
                <a:cs typeface="Microsoft Sans Serif"/>
              </a:rPr>
              <a:t>уыс</a:t>
            </a:r>
            <a:r>
              <a:rPr dirty="0" sz="3600" spc="40">
                <a:latin typeface="Microsoft Sans Serif"/>
                <a:cs typeface="Microsoft Sans Serif"/>
              </a:rPr>
              <a:t> </a:t>
            </a:r>
            <a:r>
              <a:rPr dirty="0" sz="3600" spc="-10">
                <a:latin typeface="Microsoft Sans Serif"/>
                <a:cs typeface="Microsoft Sans Serif"/>
              </a:rPr>
              <a:t>беру</a:t>
            </a:r>
            <a:r>
              <a:rPr dirty="0" sz="3600" spc="40">
                <a:latin typeface="Microsoft Sans Serif"/>
                <a:cs typeface="Microsoft Sans Serif"/>
              </a:rPr>
              <a:t> </a:t>
            </a:r>
            <a:r>
              <a:rPr dirty="0" sz="3600" spc="-15">
                <a:latin typeface="Microsoft Sans Serif"/>
                <a:cs typeface="Microsoft Sans Serif"/>
              </a:rPr>
              <a:t>үшін).</a:t>
            </a:r>
            <a:endParaRPr sz="3600">
              <a:latin typeface="Microsoft Sans Serif"/>
              <a:cs typeface="Microsoft Sans Serif"/>
            </a:endParaRPr>
          </a:p>
          <a:p>
            <a:pPr algn="just" marL="584200" marR="5080" indent="-571500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584200" algn="l"/>
                <a:tab pos="586105" algn="l"/>
              </a:tabLst>
            </a:pPr>
            <a:r>
              <a:rPr dirty="0" sz="3600">
                <a:latin typeface="Arial"/>
                <a:cs typeface="Arial"/>
              </a:rPr>
              <a:t>	</a:t>
            </a:r>
            <a:r>
              <a:rPr dirty="0" sz="3600" spc="-30" b="1">
                <a:latin typeface="Arial"/>
                <a:cs typeface="Arial"/>
              </a:rPr>
              <a:t>М</a:t>
            </a:r>
            <a:r>
              <a:rPr dirty="0" sz="3600" spc="-470" b="1"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у</a:t>
            </a:r>
            <a:r>
              <a:rPr dirty="0" sz="3600" spc="-470" b="1"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з</a:t>
            </a:r>
            <a:r>
              <a:rPr dirty="0" sz="3600" spc="-465" b="1">
                <a:latin typeface="Arial"/>
                <a:cs typeface="Arial"/>
              </a:rPr>
              <a:t> </a:t>
            </a:r>
            <a:r>
              <a:rPr dirty="0" sz="3600" spc="-35" b="1">
                <a:latin typeface="Arial"/>
                <a:cs typeface="Arial"/>
              </a:rPr>
              <a:t>ы</a:t>
            </a:r>
            <a:r>
              <a:rPr dirty="0" sz="3600" spc="-465" b="1"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к</a:t>
            </a:r>
            <a:r>
              <a:rPr dirty="0" sz="3600" spc="-470" b="1"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а</a:t>
            </a:r>
            <a:r>
              <a:rPr dirty="0" sz="3600" spc="-470" b="1">
                <a:latin typeface="Arial"/>
                <a:cs typeface="Arial"/>
              </a:rPr>
              <a:t> </a:t>
            </a:r>
            <a:r>
              <a:rPr dirty="0" sz="3600" spc="-25" b="1">
                <a:latin typeface="Arial"/>
                <a:cs typeface="Arial"/>
              </a:rPr>
              <a:t>л</a:t>
            </a:r>
            <a:r>
              <a:rPr dirty="0" sz="3600" spc="-470" b="1">
                <a:latin typeface="Arial"/>
                <a:cs typeface="Arial"/>
              </a:rPr>
              <a:t> </a:t>
            </a:r>
            <a:r>
              <a:rPr dirty="0" sz="3600" spc="-35" b="1">
                <a:latin typeface="Arial"/>
                <a:cs typeface="Arial"/>
              </a:rPr>
              <a:t>ы</a:t>
            </a:r>
            <a:r>
              <a:rPr dirty="0" sz="3600" spc="-465" b="1"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қ</a:t>
            </a:r>
            <a:r>
              <a:rPr dirty="0" sz="3600" spc="1065" b="1">
                <a:latin typeface="Arial"/>
                <a:cs typeface="Arial"/>
              </a:rPr>
              <a:t> </a:t>
            </a:r>
            <a:r>
              <a:rPr dirty="0" sz="3600" spc="-25" b="1">
                <a:latin typeface="Arial"/>
                <a:cs typeface="Arial"/>
              </a:rPr>
              <a:t>ө</a:t>
            </a:r>
            <a:r>
              <a:rPr dirty="0" sz="3600" spc="-465" b="1">
                <a:latin typeface="Arial"/>
                <a:cs typeface="Arial"/>
              </a:rPr>
              <a:t> </a:t>
            </a:r>
            <a:r>
              <a:rPr dirty="0" sz="3600" spc="-25" b="1">
                <a:latin typeface="Arial"/>
                <a:cs typeface="Arial"/>
              </a:rPr>
              <a:t>н</a:t>
            </a:r>
            <a:r>
              <a:rPr dirty="0" sz="3600" spc="-465" b="1">
                <a:latin typeface="Arial"/>
                <a:cs typeface="Arial"/>
              </a:rPr>
              <a:t> </a:t>
            </a:r>
            <a:r>
              <a:rPr dirty="0" sz="3600" spc="-25" b="1">
                <a:latin typeface="Arial"/>
                <a:cs typeface="Arial"/>
              </a:rPr>
              <a:t>д</a:t>
            </a:r>
            <a:r>
              <a:rPr dirty="0" sz="3600" spc="-470" b="1"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і</a:t>
            </a:r>
            <a:r>
              <a:rPr dirty="0" sz="3600" spc="-470" b="1">
                <a:latin typeface="Arial"/>
                <a:cs typeface="Arial"/>
              </a:rPr>
              <a:t> </a:t>
            </a:r>
            <a:r>
              <a:rPr dirty="0" sz="3600" spc="-25" b="1">
                <a:latin typeface="Arial"/>
                <a:cs typeface="Arial"/>
              </a:rPr>
              <a:t>р</a:t>
            </a:r>
            <a:r>
              <a:rPr dirty="0" sz="3600" spc="-465" b="1"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і</a:t>
            </a:r>
            <a:r>
              <a:rPr dirty="0" sz="3600" spc="-470" b="1"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с</a:t>
            </a:r>
            <a:r>
              <a:rPr dirty="0" sz="3600" spc="-470" b="1">
                <a:latin typeface="Arial"/>
                <a:cs typeface="Arial"/>
              </a:rPr>
              <a:t> </a:t>
            </a:r>
            <a:r>
              <a:rPr dirty="0" sz="3600" spc="-15" b="1">
                <a:latin typeface="Arial"/>
                <a:cs typeface="Arial"/>
              </a:rPr>
              <a:t>:</a:t>
            </a:r>
            <a:r>
              <a:rPr dirty="0" sz="3600" spc="1070" b="1">
                <a:latin typeface="Arial"/>
                <a:cs typeface="Arial"/>
              </a:rPr>
              <a:t> </a:t>
            </a:r>
            <a:r>
              <a:rPr dirty="0" sz="3600" spc="-114">
                <a:latin typeface="Microsoft Sans Serif"/>
                <a:cs typeface="Microsoft Sans Serif"/>
              </a:rPr>
              <a:t>Ә</a:t>
            </a:r>
            <a:r>
              <a:rPr dirty="0" sz="3600" spc="-420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р</a:t>
            </a:r>
            <a:r>
              <a:rPr dirty="0" sz="3600" spc="1115">
                <a:latin typeface="Microsoft Sans Serif"/>
                <a:cs typeface="Microsoft Sans Serif"/>
              </a:rPr>
              <a:t> </a:t>
            </a:r>
            <a:r>
              <a:rPr dirty="0" sz="3600" spc="-20">
                <a:latin typeface="Microsoft Sans Serif"/>
                <a:cs typeface="Microsoft Sans Serif"/>
              </a:rPr>
              <a:t>т</a:t>
            </a:r>
            <a:r>
              <a:rPr dirty="0" sz="3600" spc="-425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ү</a:t>
            </a:r>
            <a:r>
              <a:rPr dirty="0" sz="3600" spc="-425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р</a:t>
            </a:r>
            <a:r>
              <a:rPr dirty="0" sz="3600" spc="-425">
                <a:latin typeface="Microsoft Sans Serif"/>
                <a:cs typeface="Microsoft Sans Serif"/>
              </a:rPr>
              <a:t> </a:t>
            </a:r>
            <a:r>
              <a:rPr dirty="0" sz="3600" spc="40">
                <a:latin typeface="Microsoft Sans Serif"/>
                <a:cs typeface="Microsoft Sans Serif"/>
              </a:rPr>
              <a:t>л</a:t>
            </a:r>
            <a:r>
              <a:rPr dirty="0" sz="3600" spc="-425">
                <a:latin typeface="Microsoft Sans Serif"/>
                <a:cs typeface="Microsoft Sans Serif"/>
              </a:rPr>
              <a:t> </a:t>
            </a:r>
            <a:r>
              <a:rPr dirty="0" sz="3600" spc="-35">
                <a:latin typeface="Microsoft Sans Serif"/>
                <a:cs typeface="Microsoft Sans Serif"/>
              </a:rPr>
              <a:t>і</a:t>
            </a:r>
            <a:r>
              <a:rPr dirty="0" sz="3600" spc="-40">
                <a:latin typeface="Microsoft Sans Serif"/>
                <a:cs typeface="Microsoft Sans Serif"/>
              </a:rPr>
              <a:t> </a:t>
            </a:r>
            <a:r>
              <a:rPr dirty="0" sz="3600" spc="175">
                <a:latin typeface="Microsoft Sans Serif"/>
                <a:cs typeface="Microsoft Sans Serif"/>
              </a:rPr>
              <a:t>жанрдағы</a:t>
            </a:r>
            <a:r>
              <a:rPr dirty="0" sz="3600" spc="530">
                <a:latin typeface="Microsoft Sans Serif"/>
                <a:cs typeface="Microsoft Sans Serif"/>
              </a:rPr>
              <a:t> </a:t>
            </a:r>
            <a:r>
              <a:rPr dirty="0" sz="3600" spc="120">
                <a:latin typeface="Microsoft Sans Serif"/>
                <a:cs typeface="Microsoft Sans Serif"/>
              </a:rPr>
              <a:t>музыкалық</a:t>
            </a:r>
            <a:r>
              <a:rPr dirty="0" sz="3600" spc="525">
                <a:latin typeface="Microsoft Sans Serif"/>
                <a:cs typeface="Microsoft Sans Serif"/>
              </a:rPr>
              <a:t> </a:t>
            </a:r>
            <a:r>
              <a:rPr dirty="0" sz="3600" spc="200">
                <a:latin typeface="Microsoft Sans Serif"/>
                <a:cs typeface="Microsoft Sans Serif"/>
              </a:rPr>
              <a:t>шығармалар</a:t>
            </a:r>
            <a:r>
              <a:rPr dirty="0" sz="3600">
                <a:latin typeface="Microsoft Sans Serif"/>
                <a:cs typeface="Microsoft Sans Serif"/>
              </a:rPr>
              <a:t> </a:t>
            </a:r>
            <a:r>
              <a:rPr dirty="0" sz="3600" spc="-30">
                <a:latin typeface="Microsoft Sans Serif"/>
                <a:cs typeface="Microsoft Sans Serif"/>
              </a:rPr>
              <a:t>жасау.</a:t>
            </a:r>
            <a:endParaRPr sz="3600">
              <a:latin typeface="Microsoft Sans Serif"/>
              <a:cs typeface="Microsoft Sans Serif"/>
            </a:endParaRPr>
          </a:p>
          <a:p>
            <a:pPr algn="just" marL="584200" marR="5080" indent="-571500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584200" algn="l"/>
                <a:tab pos="586105" algn="l"/>
              </a:tabLst>
            </a:pPr>
            <a:r>
              <a:rPr dirty="0" sz="3600">
                <a:latin typeface="Arial"/>
                <a:cs typeface="Arial"/>
              </a:rPr>
              <a:t>	</a:t>
            </a:r>
            <a:r>
              <a:rPr dirty="0" sz="3600" spc="130" b="1">
                <a:latin typeface="Arial"/>
                <a:cs typeface="Arial"/>
              </a:rPr>
              <a:t>Дыбысты</a:t>
            </a:r>
            <a:r>
              <a:rPr dirty="0" sz="3600" spc="375" b="1">
                <a:latin typeface="Arial"/>
                <a:cs typeface="Arial"/>
              </a:rPr>
              <a:t> </a:t>
            </a:r>
            <a:r>
              <a:rPr dirty="0" sz="3600" spc="130" b="1">
                <a:latin typeface="Arial"/>
                <a:cs typeface="Arial"/>
              </a:rPr>
              <a:t>қалпына</a:t>
            </a:r>
            <a:r>
              <a:rPr dirty="0" sz="3600" spc="370" b="1">
                <a:latin typeface="Arial"/>
                <a:cs typeface="Arial"/>
              </a:rPr>
              <a:t> </a:t>
            </a:r>
            <a:r>
              <a:rPr dirty="0" sz="3600" spc="140" b="1">
                <a:latin typeface="Arial"/>
                <a:cs typeface="Arial"/>
              </a:rPr>
              <a:t>келтіру:</a:t>
            </a:r>
            <a:r>
              <a:rPr dirty="0" sz="3600" spc="385" b="1">
                <a:latin typeface="Arial"/>
                <a:cs typeface="Arial"/>
              </a:rPr>
              <a:t> </a:t>
            </a:r>
            <a:r>
              <a:rPr dirty="0" sz="3600" spc="110">
                <a:latin typeface="Microsoft Sans Serif"/>
                <a:cs typeface="Microsoft Sans Serif"/>
              </a:rPr>
              <a:t>шуды </a:t>
            </a:r>
            <a:r>
              <a:rPr dirty="0" sz="3600">
                <a:latin typeface="Microsoft Sans Serif"/>
                <a:cs typeface="Microsoft Sans Serif"/>
              </a:rPr>
              <a:t>жою,</a:t>
            </a:r>
            <a:r>
              <a:rPr dirty="0" sz="3600" spc="145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ескі</a:t>
            </a:r>
            <a:r>
              <a:rPr dirty="0" sz="3600" spc="150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аудио</a:t>
            </a:r>
            <a:r>
              <a:rPr dirty="0" sz="3600" spc="145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жазбаларды</a:t>
            </a:r>
            <a:r>
              <a:rPr dirty="0" sz="3600" spc="165">
                <a:latin typeface="Microsoft Sans Serif"/>
                <a:cs typeface="Microsoft Sans Serif"/>
              </a:rPr>
              <a:t> </a:t>
            </a:r>
            <a:r>
              <a:rPr dirty="0" sz="3600" spc="-10">
                <a:latin typeface="Microsoft Sans Serif"/>
                <a:cs typeface="Microsoft Sans Serif"/>
              </a:rPr>
              <a:t>қалпына келтіру.</a:t>
            </a:r>
            <a:endParaRPr sz="3600">
              <a:latin typeface="Microsoft Sans Serif"/>
              <a:cs typeface="Microsoft Sans Serif"/>
            </a:endParaRPr>
          </a:p>
          <a:p>
            <a:pPr algn="just" marL="584200" marR="5080" indent="-571500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584200" algn="l"/>
                <a:tab pos="586105" algn="l"/>
              </a:tabLst>
            </a:pPr>
            <a:r>
              <a:rPr dirty="0" sz="3600">
                <a:latin typeface="Arial"/>
                <a:cs typeface="Arial"/>
              </a:rPr>
              <a:t>	</a:t>
            </a:r>
            <a:r>
              <a:rPr dirty="0" sz="3600" spc="80" b="1">
                <a:latin typeface="Arial"/>
                <a:cs typeface="Arial"/>
              </a:rPr>
              <a:t>Аудио</a:t>
            </a:r>
            <a:r>
              <a:rPr dirty="0" sz="3600" spc="229" b="1">
                <a:latin typeface="Arial"/>
                <a:cs typeface="Arial"/>
              </a:rPr>
              <a:t> </a:t>
            </a:r>
            <a:r>
              <a:rPr dirty="0" sz="3600" spc="85" b="1">
                <a:latin typeface="Arial"/>
                <a:cs typeface="Arial"/>
              </a:rPr>
              <a:t>дизайн:</a:t>
            </a:r>
            <a:r>
              <a:rPr dirty="0" sz="3600" spc="229" b="1">
                <a:latin typeface="Arial"/>
                <a:cs typeface="Arial"/>
              </a:rPr>
              <a:t> </a:t>
            </a:r>
            <a:r>
              <a:rPr dirty="0" sz="3600" spc="80">
                <a:latin typeface="Microsoft Sans Serif"/>
                <a:cs typeface="Microsoft Sans Serif"/>
              </a:rPr>
              <a:t>фильмдер,</a:t>
            </a:r>
            <a:r>
              <a:rPr dirty="0" sz="3600" spc="270">
                <a:latin typeface="Microsoft Sans Serif"/>
                <a:cs typeface="Microsoft Sans Serif"/>
              </a:rPr>
              <a:t> </a:t>
            </a:r>
            <a:r>
              <a:rPr dirty="0" sz="3600" spc="90">
                <a:latin typeface="Microsoft Sans Serif"/>
                <a:cs typeface="Microsoft Sans Serif"/>
              </a:rPr>
              <a:t>ойындар</a:t>
            </a:r>
            <a:r>
              <a:rPr dirty="0" sz="3600">
                <a:latin typeface="Microsoft Sans Serif"/>
                <a:cs typeface="Microsoft Sans Serif"/>
              </a:rPr>
              <a:t> </a:t>
            </a:r>
            <a:r>
              <a:rPr dirty="0" sz="3600" spc="-155">
                <a:latin typeface="Microsoft Sans Serif"/>
                <a:cs typeface="Microsoft Sans Serif"/>
              </a:rPr>
              <a:t>ж</a:t>
            </a:r>
            <a:r>
              <a:rPr dirty="0" sz="3600" spc="-459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ә</a:t>
            </a:r>
            <a:r>
              <a:rPr dirty="0" sz="3600" spc="-465">
                <a:latin typeface="Microsoft Sans Serif"/>
                <a:cs typeface="Microsoft Sans Serif"/>
              </a:rPr>
              <a:t> </a:t>
            </a:r>
            <a:r>
              <a:rPr dirty="0" sz="3600" spc="-20">
                <a:latin typeface="Microsoft Sans Serif"/>
                <a:cs typeface="Microsoft Sans Serif"/>
              </a:rPr>
              <a:t>н</a:t>
            </a:r>
            <a:r>
              <a:rPr dirty="0" sz="3600" spc="-459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е</a:t>
            </a:r>
            <a:r>
              <a:rPr dirty="0" sz="3600" spc="1035">
                <a:latin typeface="Microsoft Sans Serif"/>
                <a:cs typeface="Microsoft Sans Serif"/>
              </a:rPr>
              <a:t> </a:t>
            </a:r>
            <a:r>
              <a:rPr dirty="0" sz="3600" spc="-370">
                <a:latin typeface="Microsoft Sans Serif"/>
                <a:cs typeface="Microsoft Sans Serif"/>
              </a:rPr>
              <a:t>қ</a:t>
            </a:r>
            <a:r>
              <a:rPr dirty="0" sz="3600" spc="-465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о</a:t>
            </a:r>
            <a:r>
              <a:rPr dirty="0" sz="3600" spc="-465">
                <a:latin typeface="Microsoft Sans Serif"/>
                <a:cs typeface="Microsoft Sans Serif"/>
              </a:rPr>
              <a:t> </a:t>
            </a:r>
            <a:r>
              <a:rPr dirty="0" sz="3600" spc="40">
                <a:latin typeface="Microsoft Sans Serif"/>
                <a:cs typeface="Microsoft Sans Serif"/>
              </a:rPr>
              <a:t>л</a:t>
            </a:r>
            <a:r>
              <a:rPr dirty="0" sz="3600" spc="-465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д</a:t>
            </a:r>
            <a:r>
              <a:rPr dirty="0" sz="3600" spc="-465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а</a:t>
            </a:r>
            <a:r>
              <a:rPr dirty="0" sz="3600" spc="-465">
                <a:latin typeface="Microsoft Sans Serif"/>
                <a:cs typeface="Microsoft Sans Serif"/>
              </a:rPr>
              <a:t> </a:t>
            </a:r>
            <a:r>
              <a:rPr dirty="0" sz="3600" spc="-20">
                <a:latin typeface="Microsoft Sans Serif"/>
                <a:cs typeface="Microsoft Sans Serif"/>
              </a:rPr>
              <a:t>н</a:t>
            </a:r>
            <a:r>
              <a:rPr dirty="0" sz="3600" spc="-459">
                <a:latin typeface="Microsoft Sans Serif"/>
                <a:cs typeface="Microsoft Sans Serif"/>
              </a:rPr>
              <a:t> </a:t>
            </a:r>
            <a:r>
              <a:rPr dirty="0" sz="3600" spc="-25">
                <a:latin typeface="Microsoft Sans Serif"/>
                <a:cs typeface="Microsoft Sans Serif"/>
              </a:rPr>
              <a:t>б</a:t>
            </a:r>
            <a:r>
              <a:rPr dirty="0" sz="3600" spc="-465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а</a:t>
            </a:r>
            <a:r>
              <a:rPr dirty="0" sz="3600" spc="-465">
                <a:latin typeface="Microsoft Sans Serif"/>
                <a:cs typeface="Microsoft Sans Serif"/>
              </a:rPr>
              <a:t> </a:t>
            </a:r>
            <a:r>
              <a:rPr dirty="0" sz="3600" spc="40">
                <a:latin typeface="Microsoft Sans Serif"/>
                <a:cs typeface="Microsoft Sans Serif"/>
              </a:rPr>
              <a:t>л</a:t>
            </a:r>
            <a:r>
              <a:rPr dirty="0" sz="3600" spc="-465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а</a:t>
            </a:r>
            <a:r>
              <a:rPr dirty="0" sz="3600" spc="-465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р</a:t>
            </a:r>
            <a:r>
              <a:rPr dirty="0" sz="3600" spc="1035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ү</a:t>
            </a:r>
            <a:r>
              <a:rPr dirty="0" sz="3600" spc="-465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ш</a:t>
            </a:r>
            <a:r>
              <a:rPr dirty="0" sz="3600" spc="-459">
                <a:latin typeface="Microsoft Sans Serif"/>
                <a:cs typeface="Microsoft Sans Serif"/>
              </a:rPr>
              <a:t> </a:t>
            </a:r>
            <a:r>
              <a:rPr dirty="0" sz="3600" spc="-35">
                <a:latin typeface="Microsoft Sans Serif"/>
                <a:cs typeface="Microsoft Sans Serif"/>
              </a:rPr>
              <a:t>і</a:t>
            </a:r>
            <a:r>
              <a:rPr dirty="0" sz="3600" spc="-459">
                <a:latin typeface="Microsoft Sans Serif"/>
                <a:cs typeface="Microsoft Sans Serif"/>
              </a:rPr>
              <a:t> </a:t>
            </a:r>
            <a:r>
              <a:rPr dirty="0" sz="3600" spc="-20">
                <a:latin typeface="Microsoft Sans Serif"/>
                <a:cs typeface="Microsoft Sans Serif"/>
              </a:rPr>
              <a:t>н</a:t>
            </a:r>
            <a:r>
              <a:rPr dirty="0" sz="3600" spc="1045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д</a:t>
            </a:r>
            <a:r>
              <a:rPr dirty="0" sz="3600" spc="-459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ы</a:t>
            </a:r>
            <a:r>
              <a:rPr dirty="0" sz="3600" spc="-455">
                <a:latin typeface="Microsoft Sans Serif"/>
                <a:cs typeface="Microsoft Sans Serif"/>
              </a:rPr>
              <a:t> </a:t>
            </a:r>
            <a:r>
              <a:rPr dirty="0" sz="3600" spc="-25">
                <a:latin typeface="Microsoft Sans Serif"/>
                <a:cs typeface="Microsoft Sans Serif"/>
              </a:rPr>
              <a:t>б</a:t>
            </a:r>
            <a:r>
              <a:rPr dirty="0" sz="3600" spc="-459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ы</a:t>
            </a:r>
            <a:r>
              <a:rPr dirty="0" sz="3600" spc="-455">
                <a:latin typeface="Microsoft Sans Serif"/>
                <a:cs typeface="Microsoft Sans Serif"/>
              </a:rPr>
              <a:t> </a:t>
            </a:r>
            <a:r>
              <a:rPr dirty="0" sz="3600" spc="-155">
                <a:latin typeface="Microsoft Sans Serif"/>
                <a:cs typeface="Microsoft Sans Serif"/>
              </a:rPr>
              <a:t>с</a:t>
            </a:r>
            <a:r>
              <a:rPr dirty="0" sz="3600">
                <a:latin typeface="Microsoft Sans Serif"/>
                <a:cs typeface="Microsoft Sans Serif"/>
              </a:rPr>
              <a:t> </a:t>
            </a:r>
            <a:r>
              <a:rPr dirty="0" sz="3600" spc="100">
                <a:latin typeface="Microsoft Sans Serif"/>
                <a:cs typeface="Microsoft Sans Serif"/>
              </a:rPr>
              <a:t>әсерлерін</a:t>
            </a:r>
            <a:r>
              <a:rPr dirty="0" sz="3600" spc="285">
                <a:latin typeface="Microsoft Sans Serif"/>
                <a:cs typeface="Microsoft Sans Serif"/>
              </a:rPr>
              <a:t> </a:t>
            </a:r>
            <a:r>
              <a:rPr dirty="0" sz="3600" spc="75">
                <a:latin typeface="Microsoft Sans Serif"/>
                <a:cs typeface="Microsoft Sans Serif"/>
              </a:rPr>
              <a:t>немесе</a:t>
            </a:r>
            <a:r>
              <a:rPr dirty="0" sz="3600" spc="280">
                <a:latin typeface="Microsoft Sans Serif"/>
                <a:cs typeface="Microsoft Sans Serif"/>
              </a:rPr>
              <a:t> </a:t>
            </a:r>
            <a:r>
              <a:rPr dirty="0" sz="3600" spc="30">
                <a:latin typeface="Microsoft Sans Serif"/>
                <a:cs typeface="Microsoft Sans Serif"/>
              </a:rPr>
              <a:t>фондық</a:t>
            </a:r>
            <a:r>
              <a:rPr dirty="0" sz="3600" spc="290">
                <a:latin typeface="Microsoft Sans Serif"/>
                <a:cs typeface="Microsoft Sans Serif"/>
              </a:rPr>
              <a:t> </a:t>
            </a:r>
            <a:r>
              <a:rPr dirty="0" sz="3600" spc="75">
                <a:latin typeface="Microsoft Sans Serif"/>
                <a:cs typeface="Microsoft Sans Serif"/>
              </a:rPr>
              <a:t>тректерді</a:t>
            </a:r>
            <a:r>
              <a:rPr dirty="0" sz="3600" spc="-40">
                <a:latin typeface="Microsoft Sans Serif"/>
                <a:cs typeface="Microsoft Sans Serif"/>
              </a:rPr>
              <a:t> </a:t>
            </a:r>
            <a:r>
              <a:rPr dirty="0" sz="3600" spc="-30">
                <a:latin typeface="Microsoft Sans Serif"/>
                <a:cs typeface="Microsoft Sans Serif"/>
              </a:rPr>
              <a:t>жасау.</a:t>
            </a:r>
            <a:endParaRPr sz="3600">
              <a:latin typeface="Microsoft Sans Serif"/>
              <a:cs typeface="Microsoft Sans Serif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761" y="761"/>
            <a:ext cx="20102830" cy="11308080"/>
            <a:chOff x="761" y="761"/>
            <a:chExt cx="20102830" cy="1130808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49355" y="2625851"/>
              <a:ext cx="6838188" cy="3898392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90504" y="2659379"/>
              <a:ext cx="6733031" cy="3793236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0880775" y="2649347"/>
              <a:ext cx="6754495" cy="3815079"/>
            </a:xfrm>
            <a:custGeom>
              <a:avLst/>
              <a:gdLst/>
              <a:ahLst/>
              <a:cxnLst/>
              <a:rect l="l" t="t" r="r" b="b"/>
              <a:pathLst>
                <a:path w="6754494" h="3815079">
                  <a:moveTo>
                    <a:pt x="6743458" y="3814457"/>
                  </a:moveTo>
                  <a:lnTo>
                    <a:pt x="10464" y="3814457"/>
                  </a:lnTo>
                  <a:lnTo>
                    <a:pt x="8140" y="3814203"/>
                  </a:lnTo>
                  <a:lnTo>
                    <a:pt x="0" y="3803992"/>
                  </a:lnTo>
                  <a:lnTo>
                    <a:pt x="0" y="10477"/>
                  </a:lnTo>
                  <a:lnTo>
                    <a:pt x="10464" y="0"/>
                  </a:lnTo>
                  <a:lnTo>
                    <a:pt x="6743458" y="0"/>
                  </a:lnTo>
                  <a:lnTo>
                    <a:pt x="6753923" y="10477"/>
                  </a:lnTo>
                  <a:lnTo>
                    <a:pt x="20942" y="10477"/>
                  </a:lnTo>
                  <a:lnTo>
                    <a:pt x="10464" y="20942"/>
                  </a:lnTo>
                  <a:lnTo>
                    <a:pt x="20942" y="20942"/>
                  </a:lnTo>
                  <a:lnTo>
                    <a:pt x="20942" y="3793528"/>
                  </a:lnTo>
                  <a:lnTo>
                    <a:pt x="10464" y="3793528"/>
                  </a:lnTo>
                  <a:lnTo>
                    <a:pt x="20942" y="3803992"/>
                  </a:lnTo>
                  <a:lnTo>
                    <a:pt x="6753923" y="3803992"/>
                  </a:lnTo>
                  <a:lnTo>
                    <a:pt x="6753656" y="3806316"/>
                  </a:lnTo>
                  <a:lnTo>
                    <a:pt x="6745782" y="3814203"/>
                  </a:lnTo>
                  <a:lnTo>
                    <a:pt x="6743458" y="3814457"/>
                  </a:lnTo>
                  <a:close/>
                </a:path>
                <a:path w="6754494" h="3815079">
                  <a:moveTo>
                    <a:pt x="20942" y="20942"/>
                  </a:moveTo>
                  <a:lnTo>
                    <a:pt x="10464" y="20942"/>
                  </a:lnTo>
                  <a:lnTo>
                    <a:pt x="20942" y="10477"/>
                  </a:lnTo>
                  <a:lnTo>
                    <a:pt x="20942" y="20942"/>
                  </a:lnTo>
                  <a:close/>
                </a:path>
                <a:path w="6754494" h="3815079">
                  <a:moveTo>
                    <a:pt x="6732981" y="20942"/>
                  </a:moveTo>
                  <a:lnTo>
                    <a:pt x="20942" y="20942"/>
                  </a:lnTo>
                  <a:lnTo>
                    <a:pt x="20942" y="10477"/>
                  </a:lnTo>
                  <a:lnTo>
                    <a:pt x="6732981" y="10477"/>
                  </a:lnTo>
                  <a:lnTo>
                    <a:pt x="6732981" y="20942"/>
                  </a:lnTo>
                  <a:close/>
                </a:path>
                <a:path w="6754494" h="3815079">
                  <a:moveTo>
                    <a:pt x="6732981" y="3803992"/>
                  </a:moveTo>
                  <a:lnTo>
                    <a:pt x="6732981" y="10477"/>
                  </a:lnTo>
                  <a:lnTo>
                    <a:pt x="6743458" y="20942"/>
                  </a:lnTo>
                  <a:lnTo>
                    <a:pt x="6753923" y="20942"/>
                  </a:lnTo>
                  <a:lnTo>
                    <a:pt x="6753923" y="3793528"/>
                  </a:lnTo>
                  <a:lnTo>
                    <a:pt x="6743458" y="3793528"/>
                  </a:lnTo>
                  <a:lnTo>
                    <a:pt x="6732981" y="3803992"/>
                  </a:lnTo>
                  <a:close/>
                </a:path>
                <a:path w="6754494" h="3815079">
                  <a:moveTo>
                    <a:pt x="6753923" y="20942"/>
                  </a:moveTo>
                  <a:lnTo>
                    <a:pt x="6743458" y="20942"/>
                  </a:lnTo>
                  <a:lnTo>
                    <a:pt x="6732981" y="10477"/>
                  </a:lnTo>
                  <a:lnTo>
                    <a:pt x="6753923" y="10477"/>
                  </a:lnTo>
                  <a:lnTo>
                    <a:pt x="6753923" y="20942"/>
                  </a:lnTo>
                  <a:close/>
                </a:path>
                <a:path w="6754494" h="3815079">
                  <a:moveTo>
                    <a:pt x="20942" y="3803992"/>
                  </a:moveTo>
                  <a:lnTo>
                    <a:pt x="10464" y="3793528"/>
                  </a:lnTo>
                  <a:lnTo>
                    <a:pt x="20942" y="3793528"/>
                  </a:lnTo>
                  <a:lnTo>
                    <a:pt x="20942" y="3803992"/>
                  </a:lnTo>
                  <a:close/>
                </a:path>
                <a:path w="6754494" h="3815079">
                  <a:moveTo>
                    <a:pt x="6732981" y="3803992"/>
                  </a:moveTo>
                  <a:lnTo>
                    <a:pt x="20942" y="3803992"/>
                  </a:lnTo>
                  <a:lnTo>
                    <a:pt x="20942" y="3793528"/>
                  </a:lnTo>
                  <a:lnTo>
                    <a:pt x="6732981" y="3793528"/>
                  </a:lnTo>
                  <a:lnTo>
                    <a:pt x="6732981" y="3803992"/>
                  </a:lnTo>
                  <a:close/>
                </a:path>
                <a:path w="6754494" h="3815079">
                  <a:moveTo>
                    <a:pt x="6753923" y="3803992"/>
                  </a:moveTo>
                  <a:lnTo>
                    <a:pt x="6732981" y="3803992"/>
                  </a:lnTo>
                  <a:lnTo>
                    <a:pt x="6743458" y="3793528"/>
                  </a:lnTo>
                  <a:lnTo>
                    <a:pt x="6753923" y="3793528"/>
                  </a:lnTo>
                  <a:lnTo>
                    <a:pt x="6753923" y="38039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83823" y="6832092"/>
              <a:ext cx="6969252" cy="3965448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24971" y="6865619"/>
              <a:ext cx="6865620" cy="3860291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10814736" y="6855155"/>
              <a:ext cx="6885940" cy="3881754"/>
            </a:xfrm>
            <a:custGeom>
              <a:avLst/>
              <a:gdLst/>
              <a:ahLst/>
              <a:cxnLst/>
              <a:rect l="l" t="t" r="r" b="b"/>
              <a:pathLst>
                <a:path w="6885940" h="3881754">
                  <a:moveTo>
                    <a:pt x="6875411" y="3881386"/>
                  </a:moveTo>
                  <a:lnTo>
                    <a:pt x="10477" y="3881386"/>
                  </a:lnTo>
                  <a:lnTo>
                    <a:pt x="8140" y="3881120"/>
                  </a:lnTo>
                  <a:lnTo>
                    <a:pt x="0" y="3870921"/>
                  </a:lnTo>
                  <a:lnTo>
                    <a:pt x="0" y="10464"/>
                  </a:lnTo>
                  <a:lnTo>
                    <a:pt x="10477" y="0"/>
                  </a:lnTo>
                  <a:lnTo>
                    <a:pt x="6875411" y="0"/>
                  </a:lnTo>
                  <a:lnTo>
                    <a:pt x="6885876" y="10464"/>
                  </a:lnTo>
                  <a:lnTo>
                    <a:pt x="20942" y="10464"/>
                  </a:lnTo>
                  <a:lnTo>
                    <a:pt x="10477" y="20942"/>
                  </a:lnTo>
                  <a:lnTo>
                    <a:pt x="20942" y="20942"/>
                  </a:lnTo>
                  <a:lnTo>
                    <a:pt x="20942" y="3860444"/>
                  </a:lnTo>
                  <a:lnTo>
                    <a:pt x="10477" y="3860444"/>
                  </a:lnTo>
                  <a:lnTo>
                    <a:pt x="20942" y="3870921"/>
                  </a:lnTo>
                  <a:lnTo>
                    <a:pt x="6885876" y="3870921"/>
                  </a:lnTo>
                  <a:lnTo>
                    <a:pt x="6885622" y="3873246"/>
                  </a:lnTo>
                  <a:lnTo>
                    <a:pt x="6877735" y="3881120"/>
                  </a:lnTo>
                  <a:lnTo>
                    <a:pt x="6875411" y="3881386"/>
                  </a:lnTo>
                  <a:close/>
                </a:path>
                <a:path w="6885940" h="3881754">
                  <a:moveTo>
                    <a:pt x="20942" y="20942"/>
                  </a:moveTo>
                  <a:lnTo>
                    <a:pt x="10477" y="20942"/>
                  </a:lnTo>
                  <a:lnTo>
                    <a:pt x="20942" y="10464"/>
                  </a:lnTo>
                  <a:lnTo>
                    <a:pt x="20942" y="20942"/>
                  </a:lnTo>
                  <a:close/>
                </a:path>
                <a:path w="6885940" h="3881754">
                  <a:moveTo>
                    <a:pt x="6864934" y="20942"/>
                  </a:moveTo>
                  <a:lnTo>
                    <a:pt x="20942" y="20942"/>
                  </a:lnTo>
                  <a:lnTo>
                    <a:pt x="20942" y="10464"/>
                  </a:lnTo>
                  <a:lnTo>
                    <a:pt x="6864934" y="10464"/>
                  </a:lnTo>
                  <a:lnTo>
                    <a:pt x="6864934" y="20942"/>
                  </a:lnTo>
                  <a:close/>
                </a:path>
                <a:path w="6885940" h="3881754">
                  <a:moveTo>
                    <a:pt x="6864934" y="3870921"/>
                  </a:moveTo>
                  <a:lnTo>
                    <a:pt x="6864934" y="10464"/>
                  </a:lnTo>
                  <a:lnTo>
                    <a:pt x="6875411" y="20942"/>
                  </a:lnTo>
                  <a:lnTo>
                    <a:pt x="6885876" y="20942"/>
                  </a:lnTo>
                  <a:lnTo>
                    <a:pt x="6885876" y="3860444"/>
                  </a:lnTo>
                  <a:lnTo>
                    <a:pt x="6875411" y="3860444"/>
                  </a:lnTo>
                  <a:lnTo>
                    <a:pt x="6864934" y="3870921"/>
                  </a:lnTo>
                  <a:close/>
                </a:path>
                <a:path w="6885940" h="3881754">
                  <a:moveTo>
                    <a:pt x="6885876" y="20942"/>
                  </a:moveTo>
                  <a:lnTo>
                    <a:pt x="6875411" y="20942"/>
                  </a:lnTo>
                  <a:lnTo>
                    <a:pt x="6864934" y="10464"/>
                  </a:lnTo>
                  <a:lnTo>
                    <a:pt x="6885876" y="10464"/>
                  </a:lnTo>
                  <a:lnTo>
                    <a:pt x="6885876" y="20942"/>
                  </a:lnTo>
                  <a:close/>
                </a:path>
                <a:path w="6885940" h="3881754">
                  <a:moveTo>
                    <a:pt x="20942" y="3870921"/>
                  </a:moveTo>
                  <a:lnTo>
                    <a:pt x="10477" y="3860444"/>
                  </a:lnTo>
                  <a:lnTo>
                    <a:pt x="20942" y="3860444"/>
                  </a:lnTo>
                  <a:lnTo>
                    <a:pt x="20942" y="3870921"/>
                  </a:lnTo>
                  <a:close/>
                </a:path>
                <a:path w="6885940" h="3881754">
                  <a:moveTo>
                    <a:pt x="6864934" y="3870921"/>
                  </a:moveTo>
                  <a:lnTo>
                    <a:pt x="20942" y="3870921"/>
                  </a:lnTo>
                  <a:lnTo>
                    <a:pt x="20942" y="3860444"/>
                  </a:lnTo>
                  <a:lnTo>
                    <a:pt x="6864934" y="3860444"/>
                  </a:lnTo>
                  <a:lnTo>
                    <a:pt x="6864934" y="3870921"/>
                  </a:lnTo>
                  <a:close/>
                </a:path>
                <a:path w="6885940" h="3881754">
                  <a:moveTo>
                    <a:pt x="6885876" y="3870921"/>
                  </a:moveTo>
                  <a:lnTo>
                    <a:pt x="6864934" y="3870921"/>
                  </a:lnTo>
                  <a:lnTo>
                    <a:pt x="6875411" y="3860444"/>
                  </a:lnTo>
                  <a:lnTo>
                    <a:pt x="6885876" y="3860444"/>
                  </a:lnTo>
                  <a:lnTo>
                    <a:pt x="6885876" y="38709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4250" y="807084"/>
            <a:ext cx="13383894" cy="179451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Генеративті</a:t>
            </a:r>
            <a:r>
              <a:rPr dirty="0" spc="-229"/>
              <a:t> </a:t>
            </a:r>
            <a:r>
              <a:rPr dirty="0"/>
              <a:t>AI</a:t>
            </a:r>
            <a:r>
              <a:rPr dirty="0" spc="-225"/>
              <a:t> </a:t>
            </a:r>
            <a:r>
              <a:rPr dirty="0" spc="-10"/>
              <a:t>тапсырмалары</a:t>
            </a: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4500"/>
              <a:t>Код</a:t>
            </a:r>
            <a:r>
              <a:rPr dirty="0" sz="4500" spc="-95"/>
              <a:t> </a:t>
            </a:r>
            <a:r>
              <a:rPr dirty="0" sz="4500" spc="-10"/>
              <a:t>генерациялау</a:t>
            </a:r>
            <a:endParaRPr sz="4500"/>
          </a:p>
        </p:txBody>
      </p:sp>
      <p:sp>
        <p:nvSpPr>
          <p:cNvPr id="3" name="object 3" descr=""/>
          <p:cNvSpPr txBox="1"/>
          <p:nvPr/>
        </p:nvSpPr>
        <p:spPr>
          <a:xfrm>
            <a:off x="1022959" y="3391827"/>
            <a:ext cx="1480439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14984" indent="-502284">
              <a:lnSpc>
                <a:spcPct val="100000"/>
              </a:lnSpc>
              <a:spcBef>
                <a:spcPts val="100"/>
              </a:spcBef>
              <a:buSzPct val="122916"/>
              <a:buFont typeface="Trebuchet MS"/>
              <a:buChar char="•"/>
              <a:tabLst>
                <a:tab pos="514984" algn="l"/>
              </a:tabLst>
            </a:pPr>
            <a:r>
              <a:rPr dirty="0" sz="4800" spc="-10" b="1">
                <a:latin typeface="Arial"/>
                <a:cs typeface="Arial"/>
              </a:rPr>
              <a:t>Автоматтандырылған</a:t>
            </a:r>
            <a:r>
              <a:rPr dirty="0" sz="4800" spc="-280" b="1">
                <a:latin typeface="Arial"/>
                <a:cs typeface="Arial"/>
              </a:rPr>
              <a:t> </a:t>
            </a:r>
            <a:r>
              <a:rPr dirty="0" sz="4800" b="1">
                <a:latin typeface="Arial"/>
                <a:cs typeface="Arial"/>
              </a:rPr>
              <a:t>бағдарламалау:</a:t>
            </a:r>
            <a:r>
              <a:rPr dirty="0" sz="4800" spc="-280" b="1">
                <a:latin typeface="Arial"/>
                <a:cs typeface="Arial"/>
              </a:rPr>
              <a:t> </a:t>
            </a:r>
            <a:r>
              <a:rPr dirty="0" sz="4800" spc="-10">
                <a:latin typeface="Microsoft Sans Serif"/>
                <a:cs typeface="Microsoft Sans Serif"/>
              </a:rPr>
              <a:t>Мәтіндік</a:t>
            </a:r>
            <a:endParaRPr sz="4800">
              <a:latin typeface="Microsoft Sans Serif"/>
              <a:cs typeface="Microsoft Sans Serif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525879" y="3937927"/>
            <a:ext cx="1350962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>
                <a:latin typeface="Microsoft Sans Serif"/>
                <a:cs typeface="Microsoft Sans Serif"/>
              </a:rPr>
              <a:t>сипаттамалар</a:t>
            </a:r>
            <a:r>
              <a:rPr dirty="0" sz="4800" spc="-285">
                <a:latin typeface="Microsoft Sans Serif"/>
                <a:cs typeface="Microsoft Sans Serif"/>
              </a:rPr>
              <a:t> </a:t>
            </a:r>
            <a:r>
              <a:rPr dirty="0" sz="4800" spc="-25">
                <a:latin typeface="Microsoft Sans Serif"/>
                <a:cs typeface="Microsoft Sans Serif"/>
              </a:rPr>
              <a:t>негізінде</a:t>
            </a:r>
            <a:r>
              <a:rPr dirty="0" sz="4800" spc="-285">
                <a:latin typeface="Microsoft Sans Serif"/>
                <a:cs typeface="Microsoft Sans Serif"/>
              </a:rPr>
              <a:t> </a:t>
            </a:r>
            <a:r>
              <a:rPr dirty="0" sz="4800" spc="-30">
                <a:latin typeface="Microsoft Sans Serif"/>
                <a:cs typeface="Microsoft Sans Serif"/>
              </a:rPr>
              <a:t>программа</a:t>
            </a:r>
            <a:r>
              <a:rPr dirty="0" sz="4800" spc="-285">
                <a:latin typeface="Microsoft Sans Serif"/>
                <a:cs typeface="Microsoft Sans Serif"/>
              </a:rPr>
              <a:t> </a:t>
            </a:r>
            <a:r>
              <a:rPr dirty="0" sz="4800">
                <a:latin typeface="Microsoft Sans Serif"/>
                <a:cs typeface="Microsoft Sans Serif"/>
              </a:rPr>
              <a:t>кодын</a:t>
            </a:r>
            <a:r>
              <a:rPr dirty="0" sz="4800" spc="-290">
                <a:latin typeface="Microsoft Sans Serif"/>
                <a:cs typeface="Microsoft Sans Serif"/>
              </a:rPr>
              <a:t> </a:t>
            </a:r>
            <a:r>
              <a:rPr dirty="0" sz="4800" spc="-20">
                <a:latin typeface="Microsoft Sans Serif"/>
                <a:cs typeface="Microsoft Sans Serif"/>
              </a:rPr>
              <a:t>жазу.</a:t>
            </a:r>
            <a:endParaRPr sz="4800">
              <a:latin typeface="Microsoft Sans Serif"/>
              <a:cs typeface="Microsoft Sans Serif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525879" y="5106961"/>
            <a:ext cx="152717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10">
                <a:latin typeface="Microsoft Sans Serif"/>
                <a:cs typeface="Microsoft Sans Serif"/>
              </a:rPr>
              <a:t>беру.</a:t>
            </a:r>
            <a:endParaRPr sz="4800">
              <a:latin typeface="Microsoft Sans Serif"/>
              <a:cs typeface="Microsoft Sans Serif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022959" y="4320732"/>
            <a:ext cx="16857980" cy="2712720"/>
          </a:xfrm>
          <a:prstGeom prst="rect">
            <a:avLst/>
          </a:prstGeom>
        </p:spPr>
        <p:txBody>
          <a:bodyPr wrap="square" lIns="0" tIns="252729" rIns="0" bIns="0" rtlCol="0" vert="horz">
            <a:spAutoFit/>
          </a:bodyPr>
          <a:lstStyle/>
          <a:p>
            <a:pPr marL="514984" indent="-502284">
              <a:lnSpc>
                <a:spcPct val="100000"/>
              </a:lnSpc>
              <a:spcBef>
                <a:spcPts val="1989"/>
              </a:spcBef>
              <a:buSzPct val="122916"/>
              <a:buFont typeface="Trebuchet MS"/>
              <a:buChar char="•"/>
              <a:tabLst>
                <a:tab pos="514984" algn="l"/>
              </a:tabLst>
            </a:pPr>
            <a:r>
              <a:rPr dirty="0" sz="4800" b="1">
                <a:latin typeface="Arial"/>
                <a:cs typeface="Arial"/>
              </a:rPr>
              <a:t>Кодты</a:t>
            </a:r>
            <a:r>
              <a:rPr dirty="0" sz="4800" spc="-215" b="1">
                <a:latin typeface="Arial"/>
                <a:cs typeface="Arial"/>
              </a:rPr>
              <a:t> </a:t>
            </a:r>
            <a:r>
              <a:rPr dirty="0" sz="4800" b="1">
                <a:latin typeface="Arial"/>
                <a:cs typeface="Arial"/>
              </a:rPr>
              <a:t>түсіндіру:</a:t>
            </a:r>
            <a:r>
              <a:rPr dirty="0" sz="4800" spc="-210" b="1">
                <a:latin typeface="Arial"/>
                <a:cs typeface="Arial"/>
              </a:rPr>
              <a:t> </a:t>
            </a:r>
            <a:r>
              <a:rPr dirty="0" sz="4800">
                <a:latin typeface="Microsoft Sans Serif"/>
                <a:cs typeface="Microsoft Sans Serif"/>
              </a:rPr>
              <a:t>бар</a:t>
            </a:r>
            <a:r>
              <a:rPr dirty="0" sz="4800" spc="-150">
                <a:latin typeface="Microsoft Sans Serif"/>
                <a:cs typeface="Microsoft Sans Serif"/>
              </a:rPr>
              <a:t> </a:t>
            </a:r>
            <a:r>
              <a:rPr dirty="0" sz="4800">
                <a:latin typeface="Microsoft Sans Serif"/>
                <a:cs typeface="Microsoft Sans Serif"/>
              </a:rPr>
              <a:t>кодты</a:t>
            </a:r>
            <a:r>
              <a:rPr dirty="0" sz="4800" spc="-155">
                <a:latin typeface="Microsoft Sans Serif"/>
                <a:cs typeface="Microsoft Sans Serif"/>
              </a:rPr>
              <a:t> </a:t>
            </a:r>
            <a:r>
              <a:rPr dirty="0" sz="4800">
                <a:latin typeface="Microsoft Sans Serif"/>
                <a:cs typeface="Microsoft Sans Serif"/>
              </a:rPr>
              <a:t>түсіндіру</a:t>
            </a:r>
            <a:r>
              <a:rPr dirty="0" sz="4800" spc="-150">
                <a:latin typeface="Microsoft Sans Serif"/>
                <a:cs typeface="Microsoft Sans Serif"/>
              </a:rPr>
              <a:t> </a:t>
            </a:r>
            <a:r>
              <a:rPr dirty="0" sz="4800">
                <a:latin typeface="Microsoft Sans Serif"/>
                <a:cs typeface="Microsoft Sans Serif"/>
              </a:rPr>
              <a:t>және</a:t>
            </a:r>
            <a:r>
              <a:rPr dirty="0" sz="4800" spc="-150">
                <a:latin typeface="Microsoft Sans Serif"/>
                <a:cs typeface="Microsoft Sans Serif"/>
              </a:rPr>
              <a:t> </a:t>
            </a:r>
            <a:r>
              <a:rPr dirty="0" sz="4800" spc="-10">
                <a:latin typeface="Microsoft Sans Serif"/>
                <a:cs typeface="Microsoft Sans Serif"/>
              </a:rPr>
              <a:t>түсініктеме</a:t>
            </a:r>
            <a:endParaRPr sz="4800">
              <a:latin typeface="Microsoft Sans Serif"/>
              <a:cs typeface="Microsoft Sans Serif"/>
            </a:endParaRPr>
          </a:p>
          <a:p>
            <a:pPr marL="514984" marR="5080" indent="-502920">
              <a:lnSpc>
                <a:spcPct val="74700"/>
              </a:lnSpc>
              <a:spcBef>
                <a:spcPts val="4900"/>
              </a:spcBef>
              <a:buSzPct val="122916"/>
              <a:buFont typeface="Trebuchet MS"/>
              <a:buChar char="•"/>
              <a:tabLst>
                <a:tab pos="514984" algn="l"/>
              </a:tabLst>
            </a:pPr>
            <a:r>
              <a:rPr dirty="0" sz="4800" b="1">
                <a:latin typeface="Arial"/>
                <a:cs typeface="Arial"/>
              </a:rPr>
              <a:t>Тестілеу:</a:t>
            </a:r>
            <a:r>
              <a:rPr dirty="0" sz="4800" spc="-310" b="1">
                <a:latin typeface="Arial"/>
                <a:cs typeface="Arial"/>
              </a:rPr>
              <a:t> </a:t>
            </a:r>
            <a:r>
              <a:rPr dirty="0" sz="4800">
                <a:latin typeface="Microsoft Sans Serif"/>
                <a:cs typeface="Microsoft Sans Serif"/>
              </a:rPr>
              <a:t>Бағдарламаны</a:t>
            </a:r>
            <a:r>
              <a:rPr dirty="0" sz="4800" spc="-240">
                <a:latin typeface="Microsoft Sans Serif"/>
                <a:cs typeface="Microsoft Sans Serif"/>
              </a:rPr>
              <a:t> </a:t>
            </a:r>
            <a:r>
              <a:rPr dirty="0" sz="4800" spc="-20">
                <a:latin typeface="Microsoft Sans Serif"/>
                <a:cs typeface="Microsoft Sans Serif"/>
              </a:rPr>
              <a:t>тексеруді</a:t>
            </a:r>
            <a:r>
              <a:rPr dirty="0" sz="4800" spc="-250">
                <a:latin typeface="Microsoft Sans Serif"/>
                <a:cs typeface="Microsoft Sans Serif"/>
              </a:rPr>
              <a:t> </a:t>
            </a:r>
            <a:r>
              <a:rPr dirty="0" sz="4800">
                <a:latin typeface="Microsoft Sans Serif"/>
                <a:cs typeface="Microsoft Sans Serif"/>
              </a:rPr>
              <a:t>автоматтандыру</a:t>
            </a:r>
            <a:r>
              <a:rPr dirty="0" sz="4800" spc="-245">
                <a:latin typeface="Microsoft Sans Serif"/>
                <a:cs typeface="Microsoft Sans Serif"/>
              </a:rPr>
              <a:t> </a:t>
            </a:r>
            <a:r>
              <a:rPr dirty="0" sz="4800" spc="-20">
                <a:latin typeface="Microsoft Sans Serif"/>
                <a:cs typeface="Microsoft Sans Serif"/>
              </a:rPr>
              <a:t>үшін </a:t>
            </a:r>
            <a:r>
              <a:rPr dirty="0" sz="4800" spc="-50">
                <a:latin typeface="Microsoft Sans Serif"/>
                <a:cs typeface="Microsoft Sans Serif"/>
              </a:rPr>
              <a:t>сынақ</a:t>
            </a:r>
            <a:r>
              <a:rPr dirty="0" sz="4800" spc="-250">
                <a:latin typeface="Microsoft Sans Serif"/>
                <a:cs typeface="Microsoft Sans Serif"/>
              </a:rPr>
              <a:t> </a:t>
            </a:r>
            <a:r>
              <a:rPr dirty="0" sz="4800" spc="-10">
                <a:latin typeface="Microsoft Sans Serif"/>
                <a:cs typeface="Microsoft Sans Serif"/>
              </a:rPr>
              <a:t>жағдайларын</a:t>
            </a:r>
            <a:r>
              <a:rPr dirty="0" sz="4800" spc="-250">
                <a:latin typeface="Microsoft Sans Serif"/>
                <a:cs typeface="Microsoft Sans Serif"/>
              </a:rPr>
              <a:t> </a:t>
            </a:r>
            <a:r>
              <a:rPr dirty="0" sz="4800" spc="-10">
                <a:latin typeface="Microsoft Sans Serif"/>
                <a:cs typeface="Microsoft Sans Serif"/>
              </a:rPr>
              <a:t>жасау.</a:t>
            </a:r>
            <a:endParaRPr sz="4800">
              <a:latin typeface="Microsoft Sans Serif"/>
              <a:cs typeface="Microsoft Sans Serif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9175" y="737728"/>
            <a:ext cx="13388340" cy="1909445"/>
          </a:xfrm>
          <a:prstGeom prst="rect"/>
        </p:spPr>
        <p:txBody>
          <a:bodyPr wrap="square" lIns="0" tIns="92075" rIns="0" bIns="0" rtlCol="0" vert="horz">
            <a:spAutoFit/>
          </a:bodyPr>
          <a:lstStyle/>
          <a:p>
            <a:pPr marL="16510">
              <a:lnSpc>
                <a:spcPct val="100000"/>
              </a:lnSpc>
              <a:spcBef>
                <a:spcPts val="725"/>
              </a:spcBef>
            </a:pPr>
            <a:r>
              <a:rPr dirty="0"/>
              <a:t>Генеративті</a:t>
            </a:r>
            <a:r>
              <a:rPr dirty="0" spc="-229"/>
              <a:t> </a:t>
            </a:r>
            <a:r>
              <a:rPr dirty="0"/>
              <a:t>AI</a:t>
            </a:r>
            <a:r>
              <a:rPr dirty="0" spc="-225"/>
              <a:t> </a:t>
            </a:r>
            <a:r>
              <a:rPr dirty="0" spc="-10"/>
              <a:t>тапсырмалары</a:t>
            </a: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4500"/>
              <a:t>Деректерді</a:t>
            </a:r>
            <a:r>
              <a:rPr dirty="0" sz="4500" spc="-105"/>
              <a:t> </a:t>
            </a:r>
            <a:r>
              <a:rPr dirty="0" sz="4500" spc="-10"/>
              <a:t>генерациялау</a:t>
            </a:r>
            <a:endParaRPr sz="4500"/>
          </a:p>
        </p:txBody>
      </p:sp>
      <p:sp>
        <p:nvSpPr>
          <p:cNvPr id="3" name="object 3" descr=""/>
          <p:cNvSpPr txBox="1"/>
          <p:nvPr/>
        </p:nvSpPr>
        <p:spPr>
          <a:xfrm>
            <a:off x="1022959" y="3391827"/>
            <a:ext cx="16850360" cy="3018155"/>
          </a:xfrm>
          <a:prstGeom prst="rect">
            <a:avLst/>
          </a:prstGeom>
        </p:spPr>
        <p:txBody>
          <a:bodyPr wrap="square" lIns="0" tIns="197485" rIns="0" bIns="0" rtlCol="0" vert="horz">
            <a:spAutoFit/>
          </a:bodyPr>
          <a:lstStyle/>
          <a:p>
            <a:pPr marL="514984" marR="5080" indent="-502920">
              <a:lnSpc>
                <a:spcPct val="74700"/>
              </a:lnSpc>
              <a:spcBef>
                <a:spcPts val="1555"/>
              </a:spcBef>
              <a:buSzPct val="122916"/>
              <a:buFont typeface="Trebuchet MS"/>
              <a:buChar char="•"/>
              <a:tabLst>
                <a:tab pos="514984" algn="l"/>
              </a:tabLst>
            </a:pPr>
            <a:r>
              <a:rPr dirty="0" sz="4800" b="1">
                <a:latin typeface="Arial"/>
                <a:cs typeface="Arial"/>
              </a:rPr>
              <a:t>Синтетикалық</a:t>
            </a:r>
            <a:r>
              <a:rPr dirty="0" sz="4800" spc="-245" b="1">
                <a:latin typeface="Arial"/>
                <a:cs typeface="Arial"/>
              </a:rPr>
              <a:t> </a:t>
            </a:r>
            <a:r>
              <a:rPr dirty="0" sz="4800" b="1">
                <a:latin typeface="Arial"/>
                <a:cs typeface="Arial"/>
              </a:rPr>
              <a:t>деректер:</a:t>
            </a:r>
            <a:r>
              <a:rPr dirty="0" sz="4800" spc="-235" b="1">
                <a:latin typeface="Arial"/>
                <a:cs typeface="Arial"/>
              </a:rPr>
              <a:t> </a:t>
            </a:r>
            <a:r>
              <a:rPr dirty="0" sz="4800" spc="-40">
                <a:latin typeface="Microsoft Sans Serif"/>
                <a:cs typeface="Microsoft Sans Serif"/>
              </a:rPr>
              <a:t>медициналық</a:t>
            </a:r>
            <a:r>
              <a:rPr dirty="0" sz="4800" spc="-180">
                <a:latin typeface="Microsoft Sans Serif"/>
                <a:cs typeface="Microsoft Sans Serif"/>
              </a:rPr>
              <a:t> </a:t>
            </a:r>
            <a:r>
              <a:rPr dirty="0" sz="4800" spc="-10">
                <a:latin typeface="Microsoft Sans Serif"/>
                <a:cs typeface="Microsoft Sans Serif"/>
              </a:rPr>
              <a:t>немесе </a:t>
            </a:r>
            <a:r>
              <a:rPr dirty="0" sz="4800" spc="-120">
                <a:latin typeface="Microsoft Sans Serif"/>
                <a:cs typeface="Microsoft Sans Serif"/>
              </a:rPr>
              <a:t>қаржылық</a:t>
            </a:r>
            <a:r>
              <a:rPr dirty="0" sz="4800" spc="-170">
                <a:latin typeface="Microsoft Sans Serif"/>
                <a:cs typeface="Microsoft Sans Serif"/>
              </a:rPr>
              <a:t> </a:t>
            </a:r>
            <a:r>
              <a:rPr dirty="0" sz="4800" spc="-20">
                <a:latin typeface="Microsoft Sans Serif"/>
                <a:cs typeface="Microsoft Sans Serif"/>
              </a:rPr>
              <a:t>деректер</a:t>
            </a:r>
            <a:r>
              <a:rPr dirty="0" sz="4800" spc="-170">
                <a:latin typeface="Microsoft Sans Serif"/>
                <a:cs typeface="Microsoft Sans Serif"/>
              </a:rPr>
              <a:t> </a:t>
            </a:r>
            <a:r>
              <a:rPr dirty="0" sz="4800" spc="-40">
                <a:latin typeface="Microsoft Sans Serif"/>
                <a:cs typeface="Microsoft Sans Serif"/>
              </a:rPr>
              <a:t>сияқты</a:t>
            </a:r>
            <a:r>
              <a:rPr dirty="0" sz="4800" spc="-170">
                <a:latin typeface="Microsoft Sans Serif"/>
                <a:cs typeface="Microsoft Sans Serif"/>
              </a:rPr>
              <a:t> </a:t>
            </a:r>
            <a:r>
              <a:rPr dirty="0" sz="4800">
                <a:latin typeface="Microsoft Sans Serif"/>
                <a:cs typeface="Microsoft Sans Serif"/>
              </a:rPr>
              <a:t>AI</a:t>
            </a:r>
            <a:r>
              <a:rPr dirty="0" sz="4800" spc="-165">
                <a:latin typeface="Microsoft Sans Serif"/>
                <a:cs typeface="Microsoft Sans Serif"/>
              </a:rPr>
              <a:t> </a:t>
            </a:r>
            <a:r>
              <a:rPr dirty="0" sz="4800">
                <a:latin typeface="Microsoft Sans Serif"/>
                <a:cs typeface="Microsoft Sans Serif"/>
              </a:rPr>
              <a:t>үлгілерін</a:t>
            </a:r>
            <a:r>
              <a:rPr dirty="0" sz="4800" spc="-175">
                <a:latin typeface="Microsoft Sans Serif"/>
                <a:cs typeface="Microsoft Sans Serif"/>
              </a:rPr>
              <a:t> </a:t>
            </a:r>
            <a:r>
              <a:rPr dirty="0" sz="4800" spc="-50">
                <a:latin typeface="Microsoft Sans Serif"/>
                <a:cs typeface="Microsoft Sans Serif"/>
              </a:rPr>
              <a:t>оқытуға</a:t>
            </a:r>
            <a:r>
              <a:rPr dirty="0" sz="4800" spc="-165">
                <a:latin typeface="Microsoft Sans Serif"/>
                <a:cs typeface="Microsoft Sans Serif"/>
              </a:rPr>
              <a:t> </a:t>
            </a:r>
            <a:r>
              <a:rPr dirty="0" sz="4800" spc="-10">
                <a:latin typeface="Microsoft Sans Serif"/>
                <a:cs typeface="Microsoft Sans Serif"/>
              </a:rPr>
              <a:t>арналған</a:t>
            </a:r>
            <a:endParaRPr sz="4800">
              <a:latin typeface="Microsoft Sans Serif"/>
              <a:cs typeface="Microsoft Sans Serif"/>
            </a:endParaRPr>
          </a:p>
          <a:p>
            <a:pPr marL="514984">
              <a:lnSpc>
                <a:spcPts val="3870"/>
              </a:lnSpc>
            </a:pPr>
            <a:r>
              <a:rPr dirty="0" sz="4800" spc="-20">
                <a:latin typeface="Microsoft Sans Serif"/>
                <a:cs typeface="Microsoft Sans Serif"/>
              </a:rPr>
              <a:t>деректерді</a:t>
            </a:r>
            <a:r>
              <a:rPr dirty="0" sz="4800" spc="-270">
                <a:latin typeface="Microsoft Sans Serif"/>
                <a:cs typeface="Microsoft Sans Serif"/>
              </a:rPr>
              <a:t> </a:t>
            </a:r>
            <a:r>
              <a:rPr dirty="0" sz="4800" spc="-10">
                <a:latin typeface="Microsoft Sans Serif"/>
                <a:cs typeface="Microsoft Sans Serif"/>
              </a:rPr>
              <a:t>жасау.</a:t>
            </a:r>
            <a:endParaRPr sz="4800">
              <a:latin typeface="Microsoft Sans Serif"/>
              <a:cs typeface="Microsoft Sans Serif"/>
            </a:endParaRPr>
          </a:p>
          <a:p>
            <a:pPr marL="514984" marR="2546350" indent="-502920">
              <a:lnSpc>
                <a:spcPct val="74700"/>
              </a:lnSpc>
              <a:spcBef>
                <a:spcPts val="1030"/>
              </a:spcBef>
              <a:buSzPct val="122916"/>
              <a:buFont typeface="Trebuchet MS"/>
              <a:buChar char="•"/>
              <a:tabLst>
                <a:tab pos="514984" algn="l"/>
              </a:tabLst>
            </a:pPr>
            <a:r>
              <a:rPr dirty="0" sz="4800" b="1">
                <a:latin typeface="Arial"/>
                <a:cs typeface="Arial"/>
              </a:rPr>
              <a:t>Деректерді</a:t>
            </a:r>
            <a:r>
              <a:rPr dirty="0" sz="4800" spc="-190" b="1">
                <a:latin typeface="Arial"/>
                <a:cs typeface="Arial"/>
              </a:rPr>
              <a:t> </a:t>
            </a:r>
            <a:r>
              <a:rPr dirty="0" sz="4800" b="1">
                <a:latin typeface="Arial"/>
                <a:cs typeface="Arial"/>
              </a:rPr>
              <a:t>байыту:</a:t>
            </a:r>
            <a:r>
              <a:rPr dirty="0" sz="4800" spc="-190" b="1">
                <a:latin typeface="Arial"/>
                <a:cs typeface="Arial"/>
              </a:rPr>
              <a:t> </a:t>
            </a:r>
            <a:r>
              <a:rPr dirty="0" sz="4800">
                <a:latin typeface="Microsoft Sans Serif"/>
                <a:cs typeface="Microsoft Sans Serif"/>
              </a:rPr>
              <a:t>бар</a:t>
            </a:r>
            <a:r>
              <a:rPr dirty="0" sz="4800" spc="-130">
                <a:latin typeface="Microsoft Sans Serif"/>
                <a:cs typeface="Microsoft Sans Serif"/>
              </a:rPr>
              <a:t> </a:t>
            </a:r>
            <a:r>
              <a:rPr dirty="0" sz="4800" spc="-20">
                <a:latin typeface="Microsoft Sans Serif"/>
                <a:cs typeface="Microsoft Sans Serif"/>
              </a:rPr>
              <a:t>деректер</a:t>
            </a:r>
            <a:r>
              <a:rPr dirty="0" sz="4800" spc="-130">
                <a:latin typeface="Microsoft Sans Serif"/>
                <a:cs typeface="Microsoft Sans Serif"/>
              </a:rPr>
              <a:t> </a:t>
            </a:r>
            <a:r>
              <a:rPr dirty="0" sz="4800" spc="-10">
                <a:latin typeface="Microsoft Sans Serif"/>
                <a:cs typeface="Microsoft Sans Serif"/>
              </a:rPr>
              <a:t>жиындарына </a:t>
            </a:r>
            <a:r>
              <a:rPr dirty="0" sz="4800" spc="-25">
                <a:latin typeface="Microsoft Sans Serif"/>
                <a:cs typeface="Microsoft Sans Serif"/>
              </a:rPr>
              <a:t>жетіспейтін</a:t>
            </a:r>
            <a:r>
              <a:rPr dirty="0" sz="4800" spc="-215">
                <a:latin typeface="Microsoft Sans Serif"/>
                <a:cs typeface="Microsoft Sans Serif"/>
              </a:rPr>
              <a:t> </a:t>
            </a:r>
            <a:r>
              <a:rPr dirty="0" sz="4800">
                <a:latin typeface="Microsoft Sans Serif"/>
                <a:cs typeface="Microsoft Sans Serif"/>
              </a:rPr>
              <a:t>элементтерді</a:t>
            </a:r>
            <a:r>
              <a:rPr dirty="0" sz="4800" spc="-215">
                <a:latin typeface="Microsoft Sans Serif"/>
                <a:cs typeface="Microsoft Sans Serif"/>
              </a:rPr>
              <a:t> </a:t>
            </a:r>
            <a:r>
              <a:rPr dirty="0" sz="4800" spc="-10">
                <a:latin typeface="Microsoft Sans Serif"/>
                <a:cs typeface="Microsoft Sans Serif"/>
              </a:rPr>
              <a:t>қосу.</a:t>
            </a:r>
            <a:endParaRPr sz="4800">
              <a:latin typeface="Microsoft Sans Serif"/>
              <a:cs typeface="Microsoft Sans Serif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21023" y="3086925"/>
            <a:ext cx="5190578" cy="513080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413250" y="5259070"/>
            <a:ext cx="3598545" cy="46100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50" spc="-10">
                <a:latin typeface="Trebuchet MS"/>
                <a:cs typeface="Trebuchet MS"/>
              </a:rPr>
              <a:t>Классикалы</a:t>
            </a:r>
            <a:r>
              <a:rPr dirty="0" sz="2850" spc="-10">
                <a:latin typeface="Microsoft Sans Serif"/>
                <a:cs typeface="Microsoft Sans Serif"/>
              </a:rPr>
              <a:t>қ</a:t>
            </a:r>
            <a:r>
              <a:rPr dirty="0" sz="2850" spc="-155">
                <a:latin typeface="Microsoft Sans Serif"/>
                <a:cs typeface="Microsoft Sans Serif"/>
              </a:rPr>
              <a:t> </a:t>
            </a:r>
            <a:r>
              <a:rPr dirty="0" sz="2850" spc="-10">
                <a:latin typeface="Trebuchet MS"/>
                <a:cs typeface="Trebuchet MS"/>
              </a:rPr>
              <a:t>машина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708650" y="6325870"/>
            <a:ext cx="887094" cy="46100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50" spc="-10">
                <a:latin typeface="Trebuchet MS"/>
                <a:cs typeface="Trebuchet MS"/>
              </a:rPr>
              <a:t>Білім</a:t>
            </a:r>
            <a:endParaRPr sz="2850">
              <a:latin typeface="Trebuchet MS"/>
              <a:cs typeface="Trebuchet MS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79656" y="2948749"/>
            <a:ext cx="5190578" cy="5130800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12337998" y="4956936"/>
            <a:ext cx="4002404" cy="13779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706120">
              <a:lnSpc>
                <a:spcPct val="100000"/>
              </a:lnSpc>
              <a:spcBef>
                <a:spcPts val="105"/>
              </a:spcBef>
            </a:pPr>
            <a:r>
              <a:rPr dirty="0" sz="2850" spc="-10">
                <a:latin typeface="Trebuchet MS"/>
                <a:cs typeface="Trebuchet MS"/>
              </a:rPr>
              <a:t>Генеративті</a:t>
            </a:r>
            <a:endParaRPr sz="28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95"/>
              </a:spcBef>
            </a:pPr>
            <a:endParaRPr sz="28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tabLst>
                <a:tab pos="2235200" algn="l"/>
              </a:tabLst>
            </a:pPr>
            <a:r>
              <a:rPr dirty="0" sz="2850" spc="-35">
                <a:latin typeface="Trebuchet MS"/>
                <a:cs typeface="Trebuchet MS"/>
              </a:rPr>
              <a:t>Ж</a:t>
            </a:r>
            <a:r>
              <a:rPr dirty="0" sz="2850" spc="-285">
                <a:latin typeface="Trebuchet MS"/>
                <a:cs typeface="Trebuchet MS"/>
              </a:rPr>
              <a:t> </a:t>
            </a:r>
            <a:r>
              <a:rPr dirty="0" sz="2850" spc="-20">
                <a:latin typeface="Trebuchet MS"/>
                <a:cs typeface="Trebuchet MS"/>
              </a:rPr>
              <a:t>а</a:t>
            </a:r>
            <a:r>
              <a:rPr dirty="0" sz="2850" spc="-280">
                <a:latin typeface="Trebuchet MS"/>
                <a:cs typeface="Trebuchet MS"/>
              </a:rPr>
              <a:t> </a:t>
            </a:r>
            <a:r>
              <a:rPr dirty="0" sz="2850">
                <a:latin typeface="Trebuchet MS"/>
                <a:cs typeface="Trebuchet MS"/>
              </a:rPr>
              <a:t>с</a:t>
            </a:r>
            <a:r>
              <a:rPr dirty="0" sz="2850" spc="-285">
                <a:latin typeface="Trebuchet MS"/>
                <a:cs typeface="Trebuchet MS"/>
              </a:rPr>
              <a:t> </a:t>
            </a:r>
            <a:r>
              <a:rPr dirty="0" sz="2850" spc="-20">
                <a:latin typeface="Trebuchet MS"/>
                <a:cs typeface="Trebuchet MS"/>
              </a:rPr>
              <a:t>а</a:t>
            </a:r>
            <a:r>
              <a:rPr dirty="0" sz="2850" spc="-280">
                <a:latin typeface="Trebuchet MS"/>
                <a:cs typeface="Trebuchet MS"/>
              </a:rPr>
              <a:t> </a:t>
            </a:r>
            <a:r>
              <a:rPr dirty="0" sz="2850">
                <a:latin typeface="Trebuchet MS"/>
                <a:cs typeface="Trebuchet MS"/>
              </a:rPr>
              <a:t>н</a:t>
            </a:r>
            <a:r>
              <a:rPr dirty="0" sz="2850" spc="-280">
                <a:latin typeface="Trebuchet MS"/>
                <a:cs typeface="Trebuchet MS"/>
              </a:rPr>
              <a:t> </a:t>
            </a:r>
            <a:r>
              <a:rPr dirty="0" sz="2850" spc="-25">
                <a:latin typeface="Trebuchet MS"/>
                <a:cs typeface="Trebuchet MS"/>
              </a:rPr>
              <a:t>д</a:t>
            </a:r>
            <a:r>
              <a:rPr dirty="0" sz="2850" spc="-280">
                <a:latin typeface="Trebuchet MS"/>
                <a:cs typeface="Trebuchet MS"/>
              </a:rPr>
              <a:t> </a:t>
            </a:r>
            <a:r>
              <a:rPr dirty="0" sz="2850" spc="-50">
                <a:latin typeface="Trebuchet MS"/>
                <a:cs typeface="Trebuchet MS"/>
              </a:rPr>
              <a:t>ы</a:t>
            </a:r>
            <a:r>
              <a:rPr dirty="0" sz="2850">
                <a:latin typeface="Trebuchet MS"/>
                <a:cs typeface="Trebuchet MS"/>
              </a:rPr>
              <a:t>	</a:t>
            </a:r>
            <a:r>
              <a:rPr dirty="0" sz="2850" spc="-10">
                <a:latin typeface="Trebuchet MS"/>
                <a:cs typeface="Trebuchet MS"/>
              </a:rPr>
              <a:t>Интеллект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Генеративті</a:t>
            </a:r>
            <a:r>
              <a:rPr dirty="0" spc="-240"/>
              <a:t> </a:t>
            </a:r>
            <a:r>
              <a:rPr dirty="0"/>
              <a:t>AI</a:t>
            </a:r>
            <a:r>
              <a:rPr dirty="0" spc="-235"/>
              <a:t> </a:t>
            </a:r>
            <a:r>
              <a:rPr dirty="0"/>
              <a:t>қалай</a:t>
            </a:r>
            <a:r>
              <a:rPr dirty="0" spc="-229"/>
              <a:t> </a:t>
            </a:r>
            <a:r>
              <a:rPr dirty="0"/>
              <a:t>жұмыс</a:t>
            </a:r>
            <a:r>
              <a:rPr dirty="0" spc="-235"/>
              <a:t> </a:t>
            </a:r>
            <a:r>
              <a:rPr dirty="0" spc="-10"/>
              <a:t>істейді?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023594" y="3355476"/>
            <a:ext cx="6144895" cy="4267200"/>
          </a:xfrm>
          <a:prstGeom prst="rect">
            <a:avLst/>
          </a:prstGeom>
        </p:spPr>
        <p:txBody>
          <a:bodyPr wrap="square" lIns="0" tIns="127635" rIns="0" bIns="0" rtlCol="0" vert="horz">
            <a:spAutoFit/>
          </a:bodyPr>
          <a:lstStyle/>
          <a:p>
            <a:pPr marL="514984" indent="-502284">
              <a:lnSpc>
                <a:spcPct val="100000"/>
              </a:lnSpc>
              <a:spcBef>
                <a:spcPts val="1005"/>
              </a:spcBef>
              <a:buSzPct val="122784"/>
              <a:buFont typeface="Trebuchet MS"/>
              <a:buChar char="•"/>
              <a:tabLst>
                <a:tab pos="514984" algn="l"/>
              </a:tabLst>
            </a:pPr>
            <a:r>
              <a:rPr dirty="0" sz="3950" spc="-40">
                <a:latin typeface="Microsoft Sans Serif"/>
                <a:cs typeface="Microsoft Sans Serif"/>
              </a:rPr>
              <a:t>Ү</a:t>
            </a:r>
            <a:r>
              <a:rPr dirty="0" sz="3950" spc="-40">
                <a:latin typeface="Trebuchet MS"/>
                <a:cs typeface="Trebuchet MS"/>
              </a:rPr>
              <a:t>лгілік</a:t>
            </a:r>
            <a:r>
              <a:rPr dirty="0" sz="3950" spc="-240">
                <a:latin typeface="Trebuchet MS"/>
                <a:cs typeface="Trebuchet MS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о</a:t>
            </a:r>
            <a:r>
              <a:rPr dirty="0" sz="3950" spc="-10">
                <a:latin typeface="Microsoft Sans Serif"/>
                <a:cs typeface="Microsoft Sans Serif"/>
              </a:rPr>
              <a:t>қ</a:t>
            </a:r>
            <a:r>
              <a:rPr dirty="0" sz="3950" spc="-10">
                <a:latin typeface="Trebuchet MS"/>
                <a:cs typeface="Trebuchet MS"/>
              </a:rPr>
              <a:t>ыту:</a:t>
            </a:r>
            <a:endParaRPr sz="3950">
              <a:latin typeface="Trebuchet MS"/>
              <a:cs typeface="Trebuchet MS"/>
            </a:endParaRPr>
          </a:p>
          <a:p>
            <a:pPr marL="514984" marR="5080" indent="-502284">
              <a:lnSpc>
                <a:spcPct val="100000"/>
              </a:lnSpc>
              <a:spcBef>
                <a:spcPts val="2025"/>
              </a:spcBef>
              <a:buSzPct val="122784"/>
              <a:buChar char="•"/>
              <a:tabLst>
                <a:tab pos="514984" algn="l"/>
              </a:tabLst>
            </a:pPr>
            <a:r>
              <a:rPr dirty="0" sz="3950">
                <a:latin typeface="Trebuchet MS"/>
                <a:cs typeface="Trebuchet MS"/>
              </a:rPr>
              <a:t>Деректерді</a:t>
            </a:r>
            <a:r>
              <a:rPr dirty="0" sz="3950">
                <a:latin typeface="Microsoft Sans Serif"/>
                <a:cs typeface="Microsoft Sans Serif"/>
              </a:rPr>
              <a:t>ң</a:t>
            </a:r>
            <a:r>
              <a:rPr dirty="0" sz="3950" spc="-95">
                <a:latin typeface="Microsoft Sans Serif"/>
                <a:cs typeface="Microsoft Sans Serif"/>
              </a:rPr>
              <a:t> </a:t>
            </a:r>
            <a:r>
              <a:rPr dirty="0" sz="3950" spc="-10">
                <a:latin typeface="Microsoft Sans Serif"/>
                <a:cs typeface="Microsoft Sans Serif"/>
              </a:rPr>
              <a:t>ү</a:t>
            </a:r>
            <a:r>
              <a:rPr dirty="0" sz="3950" spc="-10">
                <a:latin typeface="Trebuchet MS"/>
                <a:cs typeface="Trebuchet MS"/>
              </a:rPr>
              <a:t>лкен </a:t>
            </a:r>
            <a:r>
              <a:rPr dirty="0" sz="3950">
                <a:latin typeface="Trebuchet MS"/>
                <a:cs typeface="Trebuchet MS"/>
              </a:rPr>
              <a:t>к</a:t>
            </a:r>
            <a:r>
              <a:rPr dirty="0" sz="3950">
                <a:latin typeface="Microsoft Sans Serif"/>
                <a:cs typeface="Microsoft Sans Serif"/>
              </a:rPr>
              <a:t>ө</a:t>
            </a:r>
            <a:r>
              <a:rPr dirty="0" sz="3950">
                <a:latin typeface="Trebuchet MS"/>
                <a:cs typeface="Trebuchet MS"/>
              </a:rPr>
              <a:t>лемі</a:t>
            </a:r>
            <a:r>
              <a:rPr dirty="0" sz="3950" spc="-105">
                <a:latin typeface="Trebuchet MS"/>
                <a:cs typeface="Trebuchet MS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пайдаланылады.</a:t>
            </a:r>
            <a:endParaRPr sz="3950">
              <a:latin typeface="Trebuchet MS"/>
              <a:cs typeface="Trebuchet MS"/>
            </a:endParaRPr>
          </a:p>
          <a:p>
            <a:pPr marL="514984" marR="264160" indent="-502284">
              <a:lnSpc>
                <a:spcPct val="100000"/>
              </a:lnSpc>
              <a:spcBef>
                <a:spcPts val="2025"/>
              </a:spcBef>
              <a:buSzPct val="122784"/>
              <a:buChar char="•"/>
              <a:tabLst>
                <a:tab pos="514984" algn="l"/>
              </a:tabLst>
            </a:pPr>
            <a:r>
              <a:rPr dirty="0" sz="3950">
                <a:latin typeface="Trebuchet MS"/>
                <a:cs typeface="Trebuchet MS"/>
              </a:rPr>
              <a:t>Модельдер</a:t>
            </a:r>
            <a:r>
              <a:rPr dirty="0" sz="3950" spc="-210">
                <a:latin typeface="Trebuchet MS"/>
                <a:cs typeface="Trebuchet MS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тізбектерді </a:t>
            </a:r>
            <a:r>
              <a:rPr dirty="0" sz="3950">
                <a:latin typeface="Trebuchet MS"/>
                <a:cs typeface="Trebuchet MS"/>
              </a:rPr>
              <a:t>талдайды</a:t>
            </a:r>
            <a:r>
              <a:rPr dirty="0" sz="3950" spc="-110">
                <a:latin typeface="Trebuchet MS"/>
                <a:cs typeface="Trebuchet MS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(мысалы, с</a:t>
            </a:r>
            <a:r>
              <a:rPr dirty="0" sz="3950" spc="-10">
                <a:latin typeface="Microsoft Sans Serif"/>
                <a:cs typeface="Microsoft Sans Serif"/>
              </a:rPr>
              <a:t>ө</a:t>
            </a:r>
            <a:r>
              <a:rPr dirty="0" sz="3950" spc="-10">
                <a:latin typeface="Trebuchet MS"/>
                <a:cs typeface="Trebuchet MS"/>
              </a:rPr>
              <a:t>здер).</a:t>
            </a:r>
            <a:endParaRPr sz="3950">
              <a:latin typeface="Trebuchet MS"/>
              <a:cs typeface="Trebuchet MS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761" y="761"/>
            <a:ext cx="20102830" cy="11308080"/>
            <a:chOff x="761" y="761"/>
            <a:chExt cx="20102830" cy="1130808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02240" y="4189476"/>
              <a:ext cx="8331708" cy="421233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97083" y="4116323"/>
              <a:ext cx="8540496" cy="4483608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Генеративті</a:t>
            </a:r>
            <a:r>
              <a:rPr dirty="0" spc="-240"/>
              <a:t> </a:t>
            </a:r>
            <a:r>
              <a:rPr dirty="0"/>
              <a:t>AI</a:t>
            </a:r>
            <a:r>
              <a:rPr dirty="0" spc="-235"/>
              <a:t> </a:t>
            </a:r>
            <a:r>
              <a:rPr dirty="0"/>
              <a:t>қалай</a:t>
            </a:r>
            <a:r>
              <a:rPr dirty="0" spc="-229"/>
              <a:t> </a:t>
            </a:r>
            <a:r>
              <a:rPr dirty="0"/>
              <a:t>жұмыс</a:t>
            </a:r>
            <a:r>
              <a:rPr dirty="0" spc="-235"/>
              <a:t> </a:t>
            </a:r>
            <a:r>
              <a:rPr dirty="0" spc="-10"/>
              <a:t>істейді?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49884" y="3216762"/>
            <a:ext cx="9230995" cy="6320155"/>
          </a:xfrm>
          <a:prstGeom prst="rect">
            <a:avLst/>
          </a:prstGeom>
        </p:spPr>
        <p:txBody>
          <a:bodyPr wrap="square" lIns="0" tIns="120650" rIns="0" bIns="0" rtlCol="0" vert="horz">
            <a:spAutoFit/>
          </a:bodyPr>
          <a:lstStyle/>
          <a:p>
            <a:pPr marL="448945" indent="-436245">
              <a:lnSpc>
                <a:spcPct val="100000"/>
              </a:lnSpc>
              <a:spcBef>
                <a:spcPts val="950"/>
              </a:spcBef>
              <a:buSzPct val="121739"/>
              <a:buChar char="•"/>
              <a:tabLst>
                <a:tab pos="448945" algn="l"/>
              </a:tabLst>
            </a:pPr>
            <a:r>
              <a:rPr dirty="0" sz="3450">
                <a:latin typeface="Trebuchet MS"/>
                <a:cs typeface="Trebuchet MS"/>
              </a:rPr>
              <a:t>Генеративті</a:t>
            </a:r>
            <a:r>
              <a:rPr dirty="0" sz="3450" spc="-60">
                <a:latin typeface="Trebuchet MS"/>
                <a:cs typeface="Trebuchet MS"/>
              </a:rPr>
              <a:t> </a:t>
            </a:r>
            <a:r>
              <a:rPr dirty="0" sz="3450">
                <a:latin typeface="Trebuchet MS"/>
                <a:cs typeface="Trebuchet MS"/>
              </a:rPr>
              <a:t>AI</a:t>
            </a:r>
            <a:r>
              <a:rPr dirty="0" sz="3450" spc="-65">
                <a:latin typeface="Trebuchet MS"/>
                <a:cs typeface="Trebuchet MS"/>
              </a:rPr>
              <a:t> </a:t>
            </a:r>
            <a:r>
              <a:rPr dirty="0" sz="3450" spc="-10">
                <a:latin typeface="Trebuchet MS"/>
                <a:cs typeface="Trebuchet MS"/>
              </a:rPr>
              <a:t>процесі:</a:t>
            </a:r>
            <a:endParaRPr sz="3450">
              <a:latin typeface="Trebuchet MS"/>
              <a:cs typeface="Trebuchet MS"/>
            </a:endParaRPr>
          </a:p>
          <a:p>
            <a:pPr marL="448945" indent="-436245">
              <a:lnSpc>
                <a:spcPct val="100000"/>
              </a:lnSpc>
              <a:spcBef>
                <a:spcPts val="1790"/>
              </a:spcBef>
              <a:buSzPct val="121739"/>
              <a:buChar char="•"/>
              <a:tabLst>
                <a:tab pos="448945" algn="l"/>
              </a:tabLst>
            </a:pPr>
            <a:r>
              <a:rPr dirty="0" sz="3450">
                <a:latin typeface="Trebuchet MS"/>
                <a:cs typeface="Trebuchet MS"/>
              </a:rPr>
              <a:t>Келесі</a:t>
            </a:r>
            <a:r>
              <a:rPr dirty="0" sz="3450" spc="-45">
                <a:latin typeface="Trebuchet MS"/>
                <a:cs typeface="Trebuchet MS"/>
              </a:rPr>
              <a:t> </a:t>
            </a:r>
            <a:r>
              <a:rPr dirty="0" sz="3450">
                <a:latin typeface="Trebuchet MS"/>
                <a:cs typeface="Trebuchet MS"/>
              </a:rPr>
              <a:t>с</a:t>
            </a:r>
            <a:r>
              <a:rPr dirty="0" sz="3450">
                <a:latin typeface="Microsoft Sans Serif"/>
                <a:cs typeface="Microsoft Sans Serif"/>
              </a:rPr>
              <a:t>ө</a:t>
            </a:r>
            <a:r>
              <a:rPr dirty="0" sz="3450">
                <a:latin typeface="Trebuchet MS"/>
                <a:cs typeface="Trebuchet MS"/>
              </a:rPr>
              <a:t>зді</a:t>
            </a:r>
            <a:r>
              <a:rPr dirty="0" sz="3450" spc="-35">
                <a:latin typeface="Trebuchet MS"/>
                <a:cs typeface="Trebuchet MS"/>
              </a:rPr>
              <a:t> </a:t>
            </a:r>
            <a:r>
              <a:rPr dirty="0" sz="3450" spc="-10">
                <a:latin typeface="Trebuchet MS"/>
                <a:cs typeface="Trebuchet MS"/>
              </a:rPr>
              <a:t>болжау.</a:t>
            </a:r>
            <a:endParaRPr sz="3450">
              <a:latin typeface="Trebuchet MS"/>
              <a:cs typeface="Trebuchet MS"/>
            </a:endParaRPr>
          </a:p>
          <a:p>
            <a:pPr marL="449580" marR="5080" indent="-436880">
              <a:lnSpc>
                <a:spcPct val="100000"/>
              </a:lnSpc>
              <a:spcBef>
                <a:spcPts val="1790"/>
              </a:spcBef>
              <a:buSzPct val="121739"/>
              <a:buChar char="•"/>
              <a:tabLst>
                <a:tab pos="449580" algn="l"/>
              </a:tabLst>
            </a:pPr>
            <a:r>
              <a:rPr dirty="0" sz="3450">
                <a:latin typeface="Trebuchet MS"/>
                <a:cs typeface="Trebuchet MS"/>
              </a:rPr>
              <a:t>Генеративті</a:t>
            </a:r>
            <a:r>
              <a:rPr dirty="0" sz="3450" spc="-70">
                <a:latin typeface="Trebuchet MS"/>
                <a:cs typeface="Trebuchet MS"/>
              </a:rPr>
              <a:t> </a:t>
            </a:r>
            <a:r>
              <a:rPr dirty="0" sz="3450" spc="-10">
                <a:latin typeface="Trebuchet MS"/>
                <a:cs typeface="Trebuchet MS"/>
              </a:rPr>
              <a:t>AI-</a:t>
            </a:r>
            <a:r>
              <a:rPr dirty="0" sz="3450">
                <a:latin typeface="Trebuchet MS"/>
                <a:cs typeface="Trebuchet MS"/>
              </a:rPr>
              <a:t>ны</a:t>
            </a:r>
            <a:r>
              <a:rPr dirty="0" sz="3450">
                <a:latin typeface="Microsoft Sans Serif"/>
                <a:cs typeface="Microsoft Sans Serif"/>
              </a:rPr>
              <a:t>ң</a:t>
            </a:r>
            <a:r>
              <a:rPr dirty="0" sz="3450" spc="55">
                <a:latin typeface="Microsoft Sans Serif"/>
                <a:cs typeface="Microsoft Sans Serif"/>
              </a:rPr>
              <a:t> </a:t>
            </a:r>
            <a:r>
              <a:rPr dirty="0" sz="3450">
                <a:latin typeface="Trebuchet MS"/>
                <a:cs typeface="Trebuchet MS"/>
              </a:rPr>
              <a:t>ерте</a:t>
            </a:r>
            <a:r>
              <a:rPr dirty="0" sz="3450" spc="-75">
                <a:latin typeface="Trebuchet MS"/>
                <a:cs typeface="Trebuchet MS"/>
              </a:rPr>
              <a:t> </a:t>
            </a:r>
            <a:r>
              <a:rPr dirty="0" sz="3450">
                <a:latin typeface="Microsoft Sans Serif"/>
                <a:cs typeface="Microsoft Sans Serif"/>
              </a:rPr>
              <a:t>ү</a:t>
            </a:r>
            <a:r>
              <a:rPr dirty="0" sz="3450">
                <a:latin typeface="Trebuchet MS"/>
                <a:cs typeface="Trebuchet MS"/>
              </a:rPr>
              <a:t>лгісі</a:t>
            </a:r>
            <a:r>
              <a:rPr dirty="0" sz="3450" spc="-65">
                <a:latin typeface="Trebuchet MS"/>
                <a:cs typeface="Trebuchet MS"/>
              </a:rPr>
              <a:t> </a:t>
            </a:r>
            <a:r>
              <a:rPr dirty="0" sz="3450" spc="-10">
                <a:latin typeface="Trebuchet MS"/>
                <a:cs typeface="Trebuchet MS"/>
              </a:rPr>
              <a:t>Марков </a:t>
            </a:r>
            <a:r>
              <a:rPr dirty="0" sz="3450">
                <a:latin typeface="Trebuchet MS"/>
                <a:cs typeface="Trebuchet MS"/>
              </a:rPr>
              <a:t>тізбегі</a:t>
            </a:r>
            <a:r>
              <a:rPr dirty="0" sz="3450" spc="-100">
                <a:latin typeface="Trebuchet MS"/>
                <a:cs typeface="Trebuchet MS"/>
              </a:rPr>
              <a:t> </a:t>
            </a:r>
            <a:r>
              <a:rPr dirty="0" sz="3450">
                <a:latin typeface="Trebuchet MS"/>
                <a:cs typeface="Trebuchet MS"/>
              </a:rPr>
              <a:t>деп</a:t>
            </a:r>
            <a:r>
              <a:rPr dirty="0" sz="3450" spc="-100">
                <a:latin typeface="Trebuchet MS"/>
                <a:cs typeface="Trebuchet MS"/>
              </a:rPr>
              <a:t> </a:t>
            </a:r>
            <a:r>
              <a:rPr dirty="0" sz="3450">
                <a:latin typeface="Trebuchet MS"/>
                <a:cs typeface="Trebuchet MS"/>
              </a:rPr>
              <a:t>аталатын</a:t>
            </a:r>
            <a:r>
              <a:rPr dirty="0" sz="3450" spc="-105">
                <a:latin typeface="Trebuchet MS"/>
                <a:cs typeface="Trebuchet MS"/>
              </a:rPr>
              <a:t> </a:t>
            </a:r>
            <a:r>
              <a:rPr dirty="0" sz="3450" spc="-30">
                <a:latin typeface="Microsoft Sans Serif"/>
                <a:cs typeface="Microsoft Sans Serif"/>
              </a:rPr>
              <a:t>ә</a:t>
            </a:r>
            <a:r>
              <a:rPr dirty="0" sz="3450" spc="-30">
                <a:latin typeface="Trebuchet MS"/>
                <a:cs typeface="Trebuchet MS"/>
              </a:rPr>
              <a:t>лде</a:t>
            </a:r>
            <a:r>
              <a:rPr dirty="0" sz="3450" spc="-30">
                <a:latin typeface="Microsoft Sans Serif"/>
                <a:cs typeface="Microsoft Sans Serif"/>
              </a:rPr>
              <a:t>қ</a:t>
            </a:r>
            <a:r>
              <a:rPr dirty="0" sz="3450" spc="-30">
                <a:latin typeface="Trebuchet MS"/>
                <a:cs typeface="Trebuchet MS"/>
              </a:rPr>
              <a:t>айда</a:t>
            </a:r>
            <a:r>
              <a:rPr dirty="0" sz="3450" spc="-100">
                <a:latin typeface="Trebuchet MS"/>
                <a:cs typeface="Trebuchet MS"/>
              </a:rPr>
              <a:t> </a:t>
            </a:r>
            <a:r>
              <a:rPr dirty="0" sz="3450" spc="-10">
                <a:latin typeface="Microsoft Sans Serif"/>
                <a:cs typeface="Microsoft Sans Serif"/>
              </a:rPr>
              <a:t>қ</a:t>
            </a:r>
            <a:r>
              <a:rPr dirty="0" sz="3450" spc="-10">
                <a:latin typeface="Trebuchet MS"/>
                <a:cs typeface="Trebuchet MS"/>
              </a:rPr>
              <a:t>арапайым </a:t>
            </a:r>
            <a:r>
              <a:rPr dirty="0" sz="3450">
                <a:latin typeface="Trebuchet MS"/>
                <a:cs typeface="Trebuchet MS"/>
              </a:rPr>
              <a:t>модель</a:t>
            </a:r>
            <a:r>
              <a:rPr dirty="0" sz="3450" spc="-65">
                <a:latin typeface="Trebuchet MS"/>
                <a:cs typeface="Trebuchet MS"/>
              </a:rPr>
              <a:t> </a:t>
            </a:r>
            <a:r>
              <a:rPr dirty="0" sz="3450">
                <a:latin typeface="Trebuchet MS"/>
                <a:cs typeface="Trebuchet MS"/>
              </a:rPr>
              <a:t>болып</a:t>
            </a:r>
            <a:r>
              <a:rPr dirty="0" sz="3450" spc="-60">
                <a:latin typeface="Trebuchet MS"/>
                <a:cs typeface="Trebuchet MS"/>
              </a:rPr>
              <a:t> </a:t>
            </a:r>
            <a:r>
              <a:rPr dirty="0" sz="3450" spc="-10">
                <a:latin typeface="Trebuchet MS"/>
                <a:cs typeface="Trebuchet MS"/>
              </a:rPr>
              <a:t>табылады.</a:t>
            </a:r>
            <a:endParaRPr sz="3450">
              <a:latin typeface="Trebuchet MS"/>
              <a:cs typeface="Trebuchet MS"/>
            </a:endParaRPr>
          </a:p>
          <a:p>
            <a:pPr marL="449580" marR="766445" indent="-436880">
              <a:lnSpc>
                <a:spcPct val="100000"/>
              </a:lnSpc>
              <a:spcBef>
                <a:spcPts val="1790"/>
              </a:spcBef>
              <a:buSzPct val="121739"/>
              <a:buChar char="•"/>
              <a:tabLst>
                <a:tab pos="449580" algn="l"/>
              </a:tabLst>
            </a:pPr>
            <a:r>
              <a:rPr dirty="0" sz="3450">
                <a:latin typeface="Trebuchet MS"/>
                <a:cs typeface="Trebuchet MS"/>
              </a:rPr>
              <a:t>Марков</a:t>
            </a:r>
            <a:r>
              <a:rPr dirty="0" sz="3450" spc="-165">
                <a:latin typeface="Trebuchet MS"/>
                <a:cs typeface="Trebuchet MS"/>
              </a:rPr>
              <a:t> </a:t>
            </a:r>
            <a:r>
              <a:rPr dirty="0" sz="3450">
                <a:latin typeface="Microsoft Sans Serif"/>
                <a:cs typeface="Microsoft Sans Serif"/>
              </a:rPr>
              <a:t>ү</a:t>
            </a:r>
            <a:r>
              <a:rPr dirty="0" sz="3450">
                <a:latin typeface="Trebuchet MS"/>
                <a:cs typeface="Trebuchet MS"/>
              </a:rPr>
              <a:t>лгілері</a:t>
            </a:r>
            <a:r>
              <a:rPr dirty="0" sz="3450" spc="-160">
                <a:latin typeface="Trebuchet MS"/>
                <a:cs typeface="Trebuchet MS"/>
              </a:rPr>
              <a:t> </a:t>
            </a:r>
            <a:r>
              <a:rPr dirty="0" sz="3450" spc="-10">
                <a:latin typeface="Trebuchet MS"/>
                <a:cs typeface="Trebuchet MS"/>
              </a:rPr>
              <a:t>электронды</a:t>
            </a:r>
            <a:r>
              <a:rPr dirty="0" sz="3450" spc="-10">
                <a:latin typeface="Microsoft Sans Serif"/>
                <a:cs typeface="Microsoft Sans Serif"/>
              </a:rPr>
              <a:t>қ</a:t>
            </a:r>
            <a:r>
              <a:rPr dirty="0" sz="3450" spc="-40">
                <a:latin typeface="Microsoft Sans Serif"/>
                <a:cs typeface="Microsoft Sans Serif"/>
              </a:rPr>
              <a:t> </a:t>
            </a:r>
            <a:r>
              <a:rPr dirty="0" sz="3450" spc="-10">
                <a:latin typeface="Trebuchet MS"/>
                <a:cs typeface="Trebuchet MS"/>
              </a:rPr>
              <a:t>пошта ба</a:t>
            </a:r>
            <a:r>
              <a:rPr dirty="0" sz="3450" spc="-10">
                <a:latin typeface="Microsoft Sans Serif"/>
                <a:cs typeface="Microsoft Sans Serif"/>
              </a:rPr>
              <a:t>ғ</a:t>
            </a:r>
            <a:r>
              <a:rPr dirty="0" sz="3450" spc="-10">
                <a:latin typeface="Trebuchet MS"/>
                <a:cs typeface="Trebuchet MS"/>
              </a:rPr>
              <a:t>дарламаларында</a:t>
            </a:r>
            <a:r>
              <a:rPr dirty="0" sz="3450" spc="-10">
                <a:latin typeface="Microsoft Sans Serif"/>
                <a:cs typeface="Microsoft Sans Serif"/>
              </a:rPr>
              <a:t>ғ</a:t>
            </a:r>
            <a:r>
              <a:rPr dirty="0" sz="3450" spc="-10">
                <a:latin typeface="Trebuchet MS"/>
                <a:cs typeface="Trebuchet MS"/>
              </a:rPr>
              <a:t>ы</a:t>
            </a:r>
            <a:r>
              <a:rPr dirty="0" sz="3450" spc="-235">
                <a:latin typeface="Trebuchet MS"/>
                <a:cs typeface="Trebuchet MS"/>
              </a:rPr>
              <a:t> </a:t>
            </a:r>
            <a:r>
              <a:rPr dirty="0" sz="3450" spc="-10">
                <a:latin typeface="Trebuchet MS"/>
                <a:cs typeface="Trebuchet MS"/>
              </a:rPr>
              <a:t>автотолтыру </a:t>
            </a:r>
            <a:r>
              <a:rPr dirty="0" sz="3450">
                <a:latin typeface="Trebuchet MS"/>
                <a:cs typeface="Trebuchet MS"/>
              </a:rPr>
              <a:t>функциясы</a:t>
            </a:r>
            <a:r>
              <a:rPr dirty="0" sz="3450" spc="-95">
                <a:latin typeface="Trebuchet MS"/>
                <a:cs typeface="Trebuchet MS"/>
              </a:rPr>
              <a:t> </a:t>
            </a:r>
            <a:r>
              <a:rPr dirty="0" sz="3450" spc="-30">
                <a:latin typeface="Trebuchet MS"/>
                <a:cs typeface="Trebuchet MS"/>
              </a:rPr>
              <a:t>сия</a:t>
            </a:r>
            <a:r>
              <a:rPr dirty="0" sz="3450" spc="-30">
                <a:latin typeface="Microsoft Sans Serif"/>
                <a:cs typeface="Microsoft Sans Serif"/>
              </a:rPr>
              <a:t>қ</a:t>
            </a:r>
            <a:r>
              <a:rPr dirty="0" sz="3450" spc="-30">
                <a:latin typeface="Trebuchet MS"/>
                <a:cs typeface="Trebuchet MS"/>
              </a:rPr>
              <a:t>ты</a:t>
            </a:r>
            <a:r>
              <a:rPr dirty="0" sz="3450" spc="-90">
                <a:latin typeface="Trebuchet MS"/>
                <a:cs typeface="Trebuchet MS"/>
              </a:rPr>
              <a:t> </a:t>
            </a:r>
            <a:r>
              <a:rPr dirty="0" sz="3450">
                <a:latin typeface="Trebuchet MS"/>
                <a:cs typeface="Trebuchet MS"/>
              </a:rPr>
              <a:t>келесі</a:t>
            </a:r>
            <a:r>
              <a:rPr dirty="0" sz="3450" spc="-85">
                <a:latin typeface="Trebuchet MS"/>
                <a:cs typeface="Trebuchet MS"/>
              </a:rPr>
              <a:t> </a:t>
            </a:r>
            <a:r>
              <a:rPr dirty="0" sz="3450">
                <a:latin typeface="Trebuchet MS"/>
                <a:cs typeface="Trebuchet MS"/>
              </a:rPr>
              <a:t>с</a:t>
            </a:r>
            <a:r>
              <a:rPr dirty="0" sz="3450">
                <a:latin typeface="Microsoft Sans Serif"/>
                <a:cs typeface="Microsoft Sans Serif"/>
              </a:rPr>
              <a:t>ө</a:t>
            </a:r>
            <a:r>
              <a:rPr dirty="0" sz="3450">
                <a:latin typeface="Trebuchet MS"/>
                <a:cs typeface="Trebuchet MS"/>
              </a:rPr>
              <a:t>зді</a:t>
            </a:r>
            <a:r>
              <a:rPr dirty="0" sz="3450" spc="-85">
                <a:latin typeface="Trebuchet MS"/>
                <a:cs typeface="Trebuchet MS"/>
              </a:rPr>
              <a:t> </a:t>
            </a:r>
            <a:r>
              <a:rPr dirty="0" sz="3450" spc="-10">
                <a:latin typeface="Trebuchet MS"/>
                <a:cs typeface="Trebuchet MS"/>
              </a:rPr>
              <a:t>болжау </a:t>
            </a:r>
            <a:r>
              <a:rPr dirty="0" sz="3450">
                <a:latin typeface="Trebuchet MS"/>
                <a:cs typeface="Trebuchet MS"/>
              </a:rPr>
              <a:t>тапсырмалары</a:t>
            </a:r>
            <a:r>
              <a:rPr dirty="0" sz="3450" spc="-100">
                <a:latin typeface="Trebuchet MS"/>
                <a:cs typeface="Trebuchet MS"/>
              </a:rPr>
              <a:t> </a:t>
            </a:r>
            <a:r>
              <a:rPr dirty="0" sz="3450">
                <a:latin typeface="Microsoft Sans Serif"/>
                <a:cs typeface="Microsoft Sans Serif"/>
              </a:rPr>
              <a:t>ү</a:t>
            </a:r>
            <a:r>
              <a:rPr dirty="0" sz="3450">
                <a:latin typeface="Trebuchet MS"/>
                <a:cs typeface="Trebuchet MS"/>
              </a:rPr>
              <a:t>шін</a:t>
            </a:r>
            <a:r>
              <a:rPr dirty="0" sz="3450" spc="-100">
                <a:latin typeface="Trebuchet MS"/>
                <a:cs typeface="Trebuchet MS"/>
              </a:rPr>
              <a:t> </a:t>
            </a:r>
            <a:r>
              <a:rPr dirty="0" sz="3450" spc="-10">
                <a:latin typeface="Trebuchet MS"/>
                <a:cs typeface="Trebuchet MS"/>
              </a:rPr>
              <a:t>пайдаланылады.</a:t>
            </a:r>
            <a:endParaRPr sz="3450">
              <a:latin typeface="Trebuchet MS"/>
              <a:cs typeface="Trebuchet MS"/>
            </a:endParaRPr>
          </a:p>
          <a:p>
            <a:pPr marL="448945" indent="-436245">
              <a:lnSpc>
                <a:spcPct val="100000"/>
              </a:lnSpc>
              <a:spcBef>
                <a:spcPts val="1790"/>
              </a:spcBef>
              <a:buSzPct val="121739"/>
              <a:buChar char="•"/>
              <a:tabLst>
                <a:tab pos="448945" algn="l"/>
              </a:tabLst>
            </a:pPr>
            <a:r>
              <a:rPr dirty="0" sz="3450">
                <a:latin typeface="Trebuchet MS"/>
                <a:cs typeface="Trebuchet MS"/>
              </a:rPr>
              <a:t>Жа</a:t>
            </a:r>
            <a:r>
              <a:rPr dirty="0" sz="3450">
                <a:latin typeface="Microsoft Sans Serif"/>
                <a:cs typeface="Microsoft Sans Serif"/>
              </a:rPr>
              <a:t>ң</a:t>
            </a:r>
            <a:r>
              <a:rPr dirty="0" sz="3450">
                <a:latin typeface="Trebuchet MS"/>
                <a:cs typeface="Trebuchet MS"/>
              </a:rPr>
              <a:t>а</a:t>
            </a:r>
            <a:r>
              <a:rPr dirty="0" sz="3450" spc="-155">
                <a:latin typeface="Trebuchet MS"/>
                <a:cs typeface="Trebuchet MS"/>
              </a:rPr>
              <a:t> </a:t>
            </a:r>
            <a:r>
              <a:rPr dirty="0" sz="3450">
                <a:latin typeface="Trebuchet MS"/>
                <a:cs typeface="Trebuchet MS"/>
              </a:rPr>
              <a:t>деректерді</a:t>
            </a:r>
            <a:r>
              <a:rPr dirty="0" sz="3450" spc="-145">
                <a:latin typeface="Trebuchet MS"/>
                <a:cs typeface="Trebuchet MS"/>
              </a:rPr>
              <a:t> </a:t>
            </a:r>
            <a:r>
              <a:rPr dirty="0" sz="3450" spc="-35">
                <a:latin typeface="Microsoft Sans Serif"/>
                <a:cs typeface="Microsoft Sans Serif"/>
              </a:rPr>
              <a:t>қ</a:t>
            </a:r>
            <a:r>
              <a:rPr dirty="0" sz="3450" spc="-35">
                <a:latin typeface="Trebuchet MS"/>
                <a:cs typeface="Trebuchet MS"/>
              </a:rPr>
              <a:t>айталап</a:t>
            </a:r>
            <a:r>
              <a:rPr dirty="0" sz="3450" spc="-155">
                <a:latin typeface="Trebuchet MS"/>
                <a:cs typeface="Trebuchet MS"/>
              </a:rPr>
              <a:t> </a:t>
            </a:r>
            <a:r>
              <a:rPr dirty="0" sz="3450" spc="-10">
                <a:latin typeface="Microsoft Sans Serif"/>
                <a:cs typeface="Microsoft Sans Serif"/>
              </a:rPr>
              <a:t>қ</a:t>
            </a:r>
            <a:r>
              <a:rPr dirty="0" sz="3450" spc="-10">
                <a:latin typeface="Trebuchet MS"/>
                <a:cs typeface="Trebuchet MS"/>
              </a:rPr>
              <a:t>осу.</a:t>
            </a:r>
            <a:endParaRPr sz="3450">
              <a:latin typeface="Trebuchet MS"/>
              <a:cs typeface="Trebuchet MS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761" y="761"/>
            <a:ext cx="20102830" cy="11308080"/>
            <a:chOff x="761" y="761"/>
            <a:chExt cx="20102830" cy="1130808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25811" y="3936491"/>
              <a:ext cx="9494519" cy="5213604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14350" y="661034"/>
            <a:ext cx="18919190" cy="9900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412750">
              <a:lnSpc>
                <a:spcPct val="100000"/>
              </a:lnSpc>
              <a:spcBef>
                <a:spcPts val="100"/>
              </a:spcBef>
            </a:pPr>
            <a:r>
              <a:rPr dirty="0" sz="5400" spc="180" b="1">
                <a:latin typeface="Trebuchet MS"/>
                <a:cs typeface="Trebuchet MS"/>
              </a:rPr>
              <a:t>Жасанды</a:t>
            </a:r>
            <a:r>
              <a:rPr dirty="0" sz="5400" spc="465" b="1">
                <a:latin typeface="Trebuchet MS"/>
                <a:cs typeface="Trebuchet MS"/>
              </a:rPr>
              <a:t> </a:t>
            </a:r>
            <a:r>
              <a:rPr dirty="0" sz="5400" spc="180" b="1">
                <a:latin typeface="Trebuchet MS"/>
                <a:cs typeface="Trebuchet MS"/>
              </a:rPr>
              <a:t>интеллект</a:t>
            </a:r>
            <a:r>
              <a:rPr dirty="0" sz="5400" spc="470" b="1">
                <a:latin typeface="Trebuchet MS"/>
                <a:cs typeface="Trebuchet MS"/>
              </a:rPr>
              <a:t> </a:t>
            </a:r>
            <a:r>
              <a:rPr dirty="0" sz="5400" spc="150" b="1">
                <a:latin typeface="Trebuchet MS"/>
                <a:cs typeface="Trebuchet MS"/>
              </a:rPr>
              <a:t>(AI)</a:t>
            </a:r>
            <a:r>
              <a:rPr dirty="0" sz="5400" spc="470" b="1">
                <a:latin typeface="Trebuchet MS"/>
                <a:cs typeface="Trebuchet MS"/>
              </a:rPr>
              <a:t> </a:t>
            </a:r>
            <a:r>
              <a:rPr dirty="0" sz="5400">
                <a:latin typeface="Trebuchet MS"/>
                <a:cs typeface="Trebuchet MS"/>
              </a:rPr>
              <a:t>-</a:t>
            </a:r>
            <a:r>
              <a:rPr dirty="0" sz="5400" spc="475">
                <a:latin typeface="Trebuchet MS"/>
                <a:cs typeface="Trebuchet MS"/>
              </a:rPr>
              <a:t> </a:t>
            </a:r>
            <a:r>
              <a:rPr dirty="0" sz="5400" spc="185">
                <a:latin typeface="Trebuchet MS"/>
                <a:cs typeface="Trebuchet MS"/>
              </a:rPr>
              <a:t>компьютерлік</a:t>
            </a:r>
            <a:r>
              <a:rPr dirty="0" sz="5400" spc="475">
                <a:latin typeface="Trebuchet MS"/>
                <a:cs typeface="Trebuchet MS"/>
              </a:rPr>
              <a:t> </a:t>
            </a:r>
            <a:r>
              <a:rPr dirty="0" sz="5400" spc="180">
                <a:latin typeface="Trebuchet MS"/>
                <a:cs typeface="Trebuchet MS"/>
              </a:rPr>
              <a:t>ж</a:t>
            </a:r>
            <a:r>
              <a:rPr dirty="0" sz="5400" spc="180">
                <a:latin typeface="Microsoft Sans Serif"/>
                <a:cs typeface="Microsoft Sans Serif"/>
              </a:rPr>
              <a:t>ү</a:t>
            </a:r>
            <a:r>
              <a:rPr dirty="0" sz="5400" spc="180">
                <a:latin typeface="Trebuchet MS"/>
                <a:cs typeface="Trebuchet MS"/>
              </a:rPr>
              <a:t>йелерді</a:t>
            </a:r>
            <a:r>
              <a:rPr dirty="0" sz="5400" spc="180">
                <a:latin typeface="Microsoft Sans Serif"/>
                <a:cs typeface="Microsoft Sans Serif"/>
              </a:rPr>
              <a:t>ң </a:t>
            </a:r>
            <a:r>
              <a:rPr dirty="0" sz="5400" spc="254">
                <a:latin typeface="Trebuchet MS"/>
                <a:cs typeface="Trebuchet MS"/>
              </a:rPr>
              <a:t>немесе</a:t>
            </a:r>
            <a:r>
              <a:rPr dirty="0" sz="5400" spc="655">
                <a:latin typeface="Trebuchet MS"/>
                <a:cs typeface="Trebuchet MS"/>
              </a:rPr>
              <a:t> </a:t>
            </a:r>
            <a:r>
              <a:rPr dirty="0" sz="5400" spc="260">
                <a:latin typeface="Trebuchet MS"/>
                <a:cs typeface="Trebuchet MS"/>
              </a:rPr>
              <a:t>роботтарды</a:t>
            </a:r>
            <a:r>
              <a:rPr dirty="0" sz="5400" spc="260">
                <a:latin typeface="Microsoft Sans Serif"/>
                <a:cs typeface="Microsoft Sans Serif"/>
              </a:rPr>
              <a:t>ң</a:t>
            </a:r>
            <a:r>
              <a:rPr dirty="0" sz="5400" spc="840">
                <a:latin typeface="Microsoft Sans Serif"/>
                <a:cs typeface="Microsoft Sans Serif"/>
              </a:rPr>
              <a:t> </a:t>
            </a:r>
            <a:r>
              <a:rPr dirty="0" sz="5400" spc="270">
                <a:latin typeface="Trebuchet MS"/>
                <a:cs typeface="Trebuchet MS"/>
              </a:rPr>
              <a:t>с</a:t>
            </a:r>
            <a:r>
              <a:rPr dirty="0" sz="5400" spc="270">
                <a:latin typeface="Microsoft Sans Serif"/>
                <a:cs typeface="Microsoft Sans Serif"/>
              </a:rPr>
              <a:t>ө</a:t>
            </a:r>
            <a:r>
              <a:rPr dirty="0" sz="5400" spc="270">
                <a:latin typeface="Trebuchet MS"/>
                <a:cs typeface="Trebuchet MS"/>
              </a:rPr>
              <a:t>йлеуді</a:t>
            </a:r>
            <a:r>
              <a:rPr dirty="0" sz="5400" spc="650">
                <a:latin typeface="Trebuchet MS"/>
                <a:cs typeface="Trebuchet MS"/>
              </a:rPr>
              <a:t> </a:t>
            </a:r>
            <a:r>
              <a:rPr dirty="0" sz="5400" spc="229">
                <a:latin typeface="Trebuchet MS"/>
                <a:cs typeface="Trebuchet MS"/>
              </a:rPr>
              <a:t>тану,</a:t>
            </a:r>
            <a:r>
              <a:rPr dirty="0" sz="5400" spc="665">
                <a:latin typeface="Trebuchet MS"/>
                <a:cs typeface="Trebuchet MS"/>
              </a:rPr>
              <a:t> </a:t>
            </a:r>
            <a:r>
              <a:rPr dirty="0" sz="5400" spc="250">
                <a:latin typeface="Trebuchet MS"/>
                <a:cs typeface="Trebuchet MS"/>
              </a:rPr>
              <a:t>шешім</a:t>
            </a:r>
            <a:r>
              <a:rPr dirty="0" sz="5400" spc="660">
                <a:latin typeface="Trebuchet MS"/>
                <a:cs typeface="Trebuchet MS"/>
              </a:rPr>
              <a:t> </a:t>
            </a:r>
            <a:r>
              <a:rPr dirty="0" sz="5400" spc="185">
                <a:latin typeface="Microsoft Sans Serif"/>
                <a:cs typeface="Microsoft Sans Serif"/>
              </a:rPr>
              <a:t>қ</a:t>
            </a:r>
            <a:r>
              <a:rPr dirty="0" sz="5400" spc="185">
                <a:latin typeface="Trebuchet MS"/>
                <a:cs typeface="Trebuchet MS"/>
              </a:rPr>
              <a:t>абылдау </a:t>
            </a:r>
            <a:r>
              <a:rPr dirty="0" sz="5400">
                <a:latin typeface="Trebuchet MS"/>
                <a:cs typeface="Trebuchet MS"/>
              </a:rPr>
              <a:t>немесе</a:t>
            </a:r>
            <a:r>
              <a:rPr dirty="0" sz="5400" spc="210">
                <a:latin typeface="Trebuchet MS"/>
                <a:cs typeface="Trebuchet MS"/>
              </a:rPr>
              <a:t> </a:t>
            </a:r>
            <a:r>
              <a:rPr dirty="0" sz="5400">
                <a:latin typeface="Trebuchet MS"/>
                <a:cs typeface="Trebuchet MS"/>
              </a:rPr>
              <a:t>м</a:t>
            </a:r>
            <a:r>
              <a:rPr dirty="0" sz="5400">
                <a:latin typeface="Microsoft Sans Serif"/>
                <a:cs typeface="Microsoft Sans Serif"/>
              </a:rPr>
              <a:t>ә</a:t>
            </a:r>
            <a:r>
              <a:rPr dirty="0" sz="5400">
                <a:latin typeface="Trebuchet MS"/>
                <a:cs typeface="Trebuchet MS"/>
              </a:rPr>
              <a:t>селені</a:t>
            </a:r>
            <a:r>
              <a:rPr dirty="0" sz="5400" spc="210">
                <a:latin typeface="Trebuchet MS"/>
                <a:cs typeface="Trebuchet MS"/>
              </a:rPr>
              <a:t> </a:t>
            </a:r>
            <a:r>
              <a:rPr dirty="0" sz="5400">
                <a:latin typeface="Trebuchet MS"/>
                <a:cs typeface="Trebuchet MS"/>
              </a:rPr>
              <a:t>шешу</a:t>
            </a:r>
            <a:r>
              <a:rPr dirty="0" sz="5400" spc="204">
                <a:latin typeface="Trebuchet MS"/>
                <a:cs typeface="Trebuchet MS"/>
              </a:rPr>
              <a:t> </a:t>
            </a:r>
            <a:r>
              <a:rPr dirty="0" sz="5400">
                <a:latin typeface="Trebuchet MS"/>
                <a:cs typeface="Trebuchet MS"/>
              </a:rPr>
              <a:t>сия</a:t>
            </a:r>
            <a:r>
              <a:rPr dirty="0" sz="5400">
                <a:latin typeface="Microsoft Sans Serif"/>
                <a:cs typeface="Microsoft Sans Serif"/>
              </a:rPr>
              <a:t>қ</a:t>
            </a:r>
            <a:r>
              <a:rPr dirty="0" sz="5400">
                <a:latin typeface="Trebuchet MS"/>
                <a:cs typeface="Trebuchet MS"/>
              </a:rPr>
              <a:t>ты</a:t>
            </a:r>
            <a:r>
              <a:rPr dirty="0" sz="5400" spc="210">
                <a:latin typeface="Trebuchet MS"/>
                <a:cs typeface="Trebuchet MS"/>
              </a:rPr>
              <a:t> </a:t>
            </a:r>
            <a:r>
              <a:rPr dirty="0" sz="5400">
                <a:latin typeface="Microsoft Sans Serif"/>
                <a:cs typeface="Microsoft Sans Serif"/>
              </a:rPr>
              <a:t>ә</a:t>
            </a:r>
            <a:r>
              <a:rPr dirty="0" sz="5400">
                <a:latin typeface="Trebuchet MS"/>
                <a:cs typeface="Trebuchet MS"/>
              </a:rPr>
              <a:t>детте</a:t>
            </a:r>
            <a:r>
              <a:rPr dirty="0" sz="5400" spc="215">
                <a:latin typeface="Trebuchet MS"/>
                <a:cs typeface="Trebuchet MS"/>
              </a:rPr>
              <a:t> </a:t>
            </a:r>
            <a:r>
              <a:rPr dirty="0" sz="5400">
                <a:latin typeface="Trebuchet MS"/>
                <a:cs typeface="Trebuchet MS"/>
              </a:rPr>
              <a:t>адам</a:t>
            </a:r>
            <a:r>
              <a:rPr dirty="0" sz="5400" spc="204">
                <a:latin typeface="Trebuchet MS"/>
                <a:cs typeface="Trebuchet MS"/>
              </a:rPr>
              <a:t> </a:t>
            </a:r>
            <a:r>
              <a:rPr dirty="0" sz="5400" spc="-10">
                <a:latin typeface="Trebuchet MS"/>
                <a:cs typeface="Trebuchet MS"/>
              </a:rPr>
              <a:t>интеллектісін </a:t>
            </a:r>
            <a:r>
              <a:rPr dirty="0" sz="5400" spc="-60">
                <a:latin typeface="Microsoft Sans Serif"/>
                <a:cs typeface="Microsoft Sans Serif"/>
              </a:rPr>
              <a:t>қ</a:t>
            </a:r>
            <a:r>
              <a:rPr dirty="0" sz="5400" spc="-60">
                <a:latin typeface="Trebuchet MS"/>
                <a:cs typeface="Trebuchet MS"/>
              </a:rPr>
              <a:t>ажет</a:t>
            </a:r>
            <a:r>
              <a:rPr dirty="0" sz="5400" spc="-260">
                <a:latin typeface="Trebuchet MS"/>
                <a:cs typeface="Trebuchet MS"/>
              </a:rPr>
              <a:t> </a:t>
            </a:r>
            <a:r>
              <a:rPr dirty="0" sz="5400">
                <a:latin typeface="Trebuchet MS"/>
                <a:cs typeface="Trebuchet MS"/>
              </a:rPr>
              <a:t>ететін</a:t>
            </a:r>
            <a:r>
              <a:rPr dirty="0" sz="5400" spc="-254">
                <a:latin typeface="Trebuchet MS"/>
                <a:cs typeface="Trebuchet MS"/>
              </a:rPr>
              <a:t> </a:t>
            </a:r>
            <a:r>
              <a:rPr dirty="0" sz="5400">
                <a:latin typeface="Trebuchet MS"/>
                <a:cs typeface="Trebuchet MS"/>
              </a:rPr>
              <a:t>тапсырмаларды</a:t>
            </a:r>
            <a:r>
              <a:rPr dirty="0" sz="5400" spc="-254">
                <a:latin typeface="Trebuchet MS"/>
                <a:cs typeface="Trebuchet MS"/>
              </a:rPr>
              <a:t> </a:t>
            </a:r>
            <a:r>
              <a:rPr dirty="0" sz="5400">
                <a:latin typeface="Trebuchet MS"/>
                <a:cs typeface="Trebuchet MS"/>
              </a:rPr>
              <a:t>орындау</a:t>
            </a:r>
            <a:r>
              <a:rPr dirty="0" sz="5400" spc="-260">
                <a:latin typeface="Trebuchet MS"/>
                <a:cs typeface="Trebuchet MS"/>
              </a:rPr>
              <a:t> </a:t>
            </a:r>
            <a:r>
              <a:rPr dirty="0" sz="5400" spc="-10">
                <a:latin typeface="Microsoft Sans Serif"/>
                <a:cs typeface="Microsoft Sans Serif"/>
              </a:rPr>
              <a:t>қ</a:t>
            </a:r>
            <a:r>
              <a:rPr dirty="0" sz="5400" spc="-10">
                <a:latin typeface="Trebuchet MS"/>
                <a:cs typeface="Trebuchet MS"/>
              </a:rPr>
              <a:t>абілеті.</a:t>
            </a:r>
            <a:endParaRPr sz="5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4"/>
              </a:spcBef>
            </a:pPr>
            <a:endParaRPr sz="5400">
              <a:latin typeface="Trebuchet MS"/>
              <a:cs typeface="Trebuchet MS"/>
            </a:endParaRPr>
          </a:p>
          <a:p>
            <a:pPr algn="just" marL="12700" marR="5080" indent="412750">
              <a:lnSpc>
                <a:spcPct val="100000"/>
              </a:lnSpc>
              <a:spcBef>
                <a:spcPts val="5"/>
              </a:spcBef>
            </a:pPr>
            <a:r>
              <a:rPr dirty="0" sz="5400" spc="95" b="1">
                <a:latin typeface="Trebuchet MS"/>
                <a:cs typeface="Trebuchet MS"/>
              </a:rPr>
              <a:t>AI</a:t>
            </a:r>
            <a:r>
              <a:rPr dirty="0" sz="5400" spc="465" b="1">
                <a:latin typeface="Trebuchet MS"/>
                <a:cs typeface="Trebuchet MS"/>
              </a:rPr>
              <a:t> </a:t>
            </a:r>
            <a:r>
              <a:rPr dirty="0" sz="5400">
                <a:latin typeface="Trebuchet MS"/>
                <a:cs typeface="Trebuchet MS"/>
              </a:rPr>
              <a:t>-</a:t>
            </a:r>
            <a:r>
              <a:rPr dirty="0" sz="5400" spc="470">
                <a:latin typeface="Trebuchet MS"/>
                <a:cs typeface="Trebuchet MS"/>
              </a:rPr>
              <a:t> </a:t>
            </a:r>
            <a:r>
              <a:rPr dirty="0" sz="5400" spc="120">
                <a:latin typeface="Trebuchet MS"/>
                <a:cs typeface="Trebuchet MS"/>
              </a:rPr>
              <a:t>машиналы</a:t>
            </a:r>
            <a:r>
              <a:rPr dirty="0" sz="5400" spc="120">
                <a:latin typeface="Microsoft Sans Serif"/>
                <a:cs typeface="Microsoft Sans Serif"/>
              </a:rPr>
              <a:t>қ</a:t>
            </a:r>
            <a:r>
              <a:rPr dirty="0" sz="5400" spc="660">
                <a:latin typeface="Microsoft Sans Serif"/>
                <a:cs typeface="Microsoft Sans Serif"/>
              </a:rPr>
              <a:t> </a:t>
            </a:r>
            <a:r>
              <a:rPr dirty="0" sz="5400" spc="80">
                <a:latin typeface="Trebuchet MS"/>
                <a:cs typeface="Trebuchet MS"/>
              </a:rPr>
              <a:t>о</a:t>
            </a:r>
            <a:r>
              <a:rPr dirty="0" sz="5400" spc="80">
                <a:latin typeface="Microsoft Sans Serif"/>
                <a:cs typeface="Microsoft Sans Serif"/>
              </a:rPr>
              <a:t>қ</a:t>
            </a:r>
            <a:r>
              <a:rPr dirty="0" sz="5400" spc="80">
                <a:latin typeface="Trebuchet MS"/>
                <a:cs typeface="Trebuchet MS"/>
              </a:rPr>
              <a:t>ыту,</a:t>
            </a:r>
            <a:r>
              <a:rPr dirty="0" sz="5400" spc="470">
                <a:latin typeface="Trebuchet MS"/>
                <a:cs typeface="Trebuchet MS"/>
              </a:rPr>
              <a:t> </a:t>
            </a:r>
            <a:r>
              <a:rPr dirty="0" sz="5400" spc="145">
                <a:latin typeface="Trebuchet MS"/>
                <a:cs typeface="Trebuchet MS"/>
              </a:rPr>
              <a:t>тере</a:t>
            </a:r>
            <a:r>
              <a:rPr dirty="0" sz="5400" spc="145">
                <a:latin typeface="Microsoft Sans Serif"/>
                <a:cs typeface="Microsoft Sans Serif"/>
              </a:rPr>
              <a:t>ң</a:t>
            </a:r>
            <a:r>
              <a:rPr dirty="0" sz="5400" spc="655">
                <a:latin typeface="Microsoft Sans Serif"/>
                <a:cs typeface="Microsoft Sans Serif"/>
              </a:rPr>
              <a:t> </a:t>
            </a:r>
            <a:r>
              <a:rPr dirty="0" sz="5400" spc="55">
                <a:latin typeface="Trebuchet MS"/>
                <a:cs typeface="Trebuchet MS"/>
              </a:rPr>
              <a:t>о</a:t>
            </a:r>
            <a:r>
              <a:rPr dirty="0" sz="5400" spc="55">
                <a:latin typeface="Microsoft Sans Serif"/>
                <a:cs typeface="Microsoft Sans Serif"/>
              </a:rPr>
              <a:t>қ</a:t>
            </a:r>
            <a:r>
              <a:rPr dirty="0" sz="5400" spc="55">
                <a:latin typeface="Trebuchet MS"/>
                <a:cs typeface="Trebuchet MS"/>
              </a:rPr>
              <a:t>ыту</a:t>
            </a:r>
            <a:r>
              <a:rPr dirty="0" sz="5400" spc="475">
                <a:latin typeface="Trebuchet MS"/>
                <a:cs typeface="Trebuchet MS"/>
              </a:rPr>
              <a:t> </a:t>
            </a:r>
            <a:r>
              <a:rPr dirty="0" sz="5400" spc="165">
                <a:latin typeface="Trebuchet MS"/>
                <a:cs typeface="Trebuchet MS"/>
              </a:rPr>
              <a:t>ж</a:t>
            </a:r>
            <a:r>
              <a:rPr dirty="0" sz="5400" spc="165">
                <a:latin typeface="Microsoft Sans Serif"/>
                <a:cs typeface="Microsoft Sans Serif"/>
              </a:rPr>
              <a:t>ә</a:t>
            </a:r>
            <a:r>
              <a:rPr dirty="0" sz="5400" spc="165">
                <a:latin typeface="Trebuchet MS"/>
                <a:cs typeface="Trebuchet MS"/>
              </a:rPr>
              <a:t>не</a:t>
            </a:r>
            <a:r>
              <a:rPr dirty="0" sz="5400" spc="480">
                <a:latin typeface="Trebuchet MS"/>
                <a:cs typeface="Trebuchet MS"/>
              </a:rPr>
              <a:t> </a:t>
            </a:r>
            <a:r>
              <a:rPr dirty="0" sz="5400" spc="160">
                <a:latin typeface="Trebuchet MS"/>
                <a:cs typeface="Trebuchet MS"/>
              </a:rPr>
              <a:t>таби</a:t>
            </a:r>
            <a:r>
              <a:rPr dirty="0" sz="5400" spc="160">
                <a:latin typeface="Microsoft Sans Serif"/>
                <a:cs typeface="Microsoft Sans Serif"/>
              </a:rPr>
              <a:t>ғ</a:t>
            </a:r>
            <a:r>
              <a:rPr dirty="0" sz="5400" spc="160">
                <a:latin typeface="Trebuchet MS"/>
                <a:cs typeface="Trebuchet MS"/>
              </a:rPr>
              <a:t>и</a:t>
            </a:r>
            <a:r>
              <a:rPr dirty="0" sz="5400" spc="475">
                <a:latin typeface="Trebuchet MS"/>
                <a:cs typeface="Trebuchet MS"/>
              </a:rPr>
              <a:t> </a:t>
            </a:r>
            <a:r>
              <a:rPr dirty="0" sz="5400" spc="155">
                <a:latin typeface="Trebuchet MS"/>
                <a:cs typeface="Trebuchet MS"/>
              </a:rPr>
              <a:t>тілді </a:t>
            </a:r>
            <a:r>
              <a:rPr dirty="0" sz="5400" spc="60">
                <a:latin typeface="Microsoft Sans Serif"/>
                <a:cs typeface="Microsoft Sans Serif"/>
              </a:rPr>
              <a:t>өң</a:t>
            </a:r>
            <a:r>
              <a:rPr dirty="0" sz="5400" spc="60">
                <a:latin typeface="Trebuchet MS"/>
                <a:cs typeface="Trebuchet MS"/>
              </a:rPr>
              <a:t>деуді</a:t>
            </a:r>
            <a:r>
              <a:rPr dirty="0" sz="5400" spc="195">
                <a:latin typeface="Trebuchet MS"/>
                <a:cs typeface="Trebuchet MS"/>
              </a:rPr>
              <a:t> </a:t>
            </a:r>
            <a:r>
              <a:rPr dirty="0" sz="5400">
                <a:latin typeface="Microsoft Sans Serif"/>
                <a:cs typeface="Microsoft Sans Serif"/>
              </a:rPr>
              <a:t>қ</a:t>
            </a:r>
            <a:r>
              <a:rPr dirty="0" sz="5400">
                <a:latin typeface="Trebuchet MS"/>
                <a:cs typeface="Trebuchet MS"/>
              </a:rPr>
              <a:t>оса</a:t>
            </a:r>
            <a:r>
              <a:rPr dirty="0" sz="5400" spc="195">
                <a:latin typeface="Trebuchet MS"/>
                <a:cs typeface="Trebuchet MS"/>
              </a:rPr>
              <a:t> </a:t>
            </a:r>
            <a:r>
              <a:rPr dirty="0" sz="5400" spc="60">
                <a:latin typeface="Trebuchet MS"/>
                <a:cs typeface="Trebuchet MS"/>
              </a:rPr>
              <a:t>ал</a:t>
            </a:r>
            <a:r>
              <a:rPr dirty="0" sz="5400" spc="60">
                <a:latin typeface="Microsoft Sans Serif"/>
                <a:cs typeface="Microsoft Sans Serif"/>
              </a:rPr>
              <a:t>ғ</a:t>
            </a:r>
            <a:r>
              <a:rPr dirty="0" sz="5400" spc="60">
                <a:latin typeface="Trebuchet MS"/>
                <a:cs typeface="Trebuchet MS"/>
              </a:rPr>
              <a:t>анда,</a:t>
            </a:r>
            <a:r>
              <a:rPr dirty="0" sz="5400" spc="204">
                <a:latin typeface="Trebuchet MS"/>
                <a:cs typeface="Trebuchet MS"/>
              </a:rPr>
              <a:t> </a:t>
            </a:r>
            <a:r>
              <a:rPr dirty="0" sz="5400" spc="80">
                <a:latin typeface="Microsoft Sans Serif"/>
                <a:cs typeface="Microsoft Sans Serif"/>
              </a:rPr>
              <a:t>ә</a:t>
            </a:r>
            <a:r>
              <a:rPr dirty="0" sz="5400" spc="80">
                <a:latin typeface="Trebuchet MS"/>
                <a:cs typeface="Trebuchet MS"/>
              </a:rPr>
              <a:t>рт</a:t>
            </a:r>
            <a:r>
              <a:rPr dirty="0" sz="5400" spc="80">
                <a:latin typeface="Microsoft Sans Serif"/>
                <a:cs typeface="Microsoft Sans Serif"/>
              </a:rPr>
              <a:t>ү</a:t>
            </a:r>
            <a:r>
              <a:rPr dirty="0" sz="5400" spc="80">
                <a:latin typeface="Trebuchet MS"/>
                <a:cs typeface="Trebuchet MS"/>
              </a:rPr>
              <a:t>рлі</a:t>
            </a:r>
            <a:r>
              <a:rPr dirty="0" sz="5400" spc="195">
                <a:latin typeface="Trebuchet MS"/>
                <a:cs typeface="Trebuchet MS"/>
              </a:rPr>
              <a:t> </a:t>
            </a:r>
            <a:r>
              <a:rPr dirty="0" sz="5400" spc="85">
                <a:latin typeface="Trebuchet MS"/>
                <a:cs typeface="Trebuchet MS"/>
              </a:rPr>
              <a:t>технологиялар</a:t>
            </a:r>
            <a:r>
              <a:rPr dirty="0" sz="5400" spc="85">
                <a:latin typeface="Microsoft Sans Serif"/>
                <a:cs typeface="Microsoft Sans Serif"/>
              </a:rPr>
              <a:t>ғ</a:t>
            </a:r>
            <a:r>
              <a:rPr dirty="0" sz="5400" spc="85">
                <a:latin typeface="Trebuchet MS"/>
                <a:cs typeface="Trebuchet MS"/>
              </a:rPr>
              <a:t>а</a:t>
            </a:r>
            <a:r>
              <a:rPr dirty="0" sz="5400" spc="204">
                <a:latin typeface="Trebuchet MS"/>
                <a:cs typeface="Trebuchet MS"/>
              </a:rPr>
              <a:t> </a:t>
            </a:r>
            <a:r>
              <a:rPr dirty="0" sz="5400" spc="55">
                <a:latin typeface="Trebuchet MS"/>
                <a:cs typeface="Trebuchet MS"/>
              </a:rPr>
              <a:t>арнал</a:t>
            </a:r>
            <a:r>
              <a:rPr dirty="0" sz="5400" spc="55">
                <a:latin typeface="Microsoft Sans Serif"/>
                <a:cs typeface="Microsoft Sans Serif"/>
              </a:rPr>
              <a:t>ғ</a:t>
            </a:r>
            <a:r>
              <a:rPr dirty="0" sz="5400" spc="55">
                <a:latin typeface="Trebuchet MS"/>
                <a:cs typeface="Trebuchet MS"/>
              </a:rPr>
              <a:t>ан </a:t>
            </a:r>
            <a:r>
              <a:rPr dirty="0" sz="5400">
                <a:latin typeface="Trebuchet MS"/>
                <a:cs typeface="Trebuchet MS"/>
              </a:rPr>
              <a:t>жалпы</a:t>
            </a:r>
            <a:r>
              <a:rPr dirty="0" sz="5400" spc="-110">
                <a:latin typeface="Trebuchet MS"/>
                <a:cs typeface="Trebuchet MS"/>
              </a:rPr>
              <a:t> </a:t>
            </a:r>
            <a:r>
              <a:rPr dirty="0" sz="5400" spc="-10">
                <a:latin typeface="Trebuchet MS"/>
                <a:cs typeface="Trebuchet MS"/>
              </a:rPr>
              <a:t>термин.</a:t>
            </a:r>
            <a:endParaRPr sz="5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4"/>
              </a:spcBef>
            </a:pPr>
            <a:endParaRPr sz="5400">
              <a:latin typeface="Trebuchet MS"/>
              <a:cs typeface="Trebuchet MS"/>
            </a:endParaRPr>
          </a:p>
          <a:p>
            <a:pPr algn="just" marL="12700" marR="5080" indent="412750">
              <a:lnSpc>
                <a:spcPct val="100000"/>
              </a:lnSpc>
              <a:spcBef>
                <a:spcPts val="5"/>
              </a:spcBef>
            </a:pPr>
            <a:r>
              <a:rPr dirty="0" sz="5400" spc="254" b="1">
                <a:latin typeface="Trebuchet MS"/>
                <a:cs typeface="Trebuchet MS"/>
              </a:rPr>
              <a:t>Генеративті</a:t>
            </a:r>
            <a:r>
              <a:rPr dirty="0" sz="5400" spc="615" b="1">
                <a:latin typeface="Trebuchet MS"/>
                <a:cs typeface="Trebuchet MS"/>
              </a:rPr>
              <a:t> </a:t>
            </a:r>
            <a:r>
              <a:rPr dirty="0" sz="5400" spc="135" b="1">
                <a:latin typeface="Trebuchet MS"/>
                <a:cs typeface="Trebuchet MS"/>
              </a:rPr>
              <a:t>AI</a:t>
            </a:r>
            <a:r>
              <a:rPr dirty="0" sz="5400" spc="620" b="1">
                <a:latin typeface="Trebuchet MS"/>
                <a:cs typeface="Trebuchet MS"/>
              </a:rPr>
              <a:t> </a:t>
            </a:r>
            <a:r>
              <a:rPr dirty="0" sz="5400">
                <a:latin typeface="Trebuchet MS"/>
                <a:cs typeface="Trebuchet MS"/>
              </a:rPr>
              <a:t>-</a:t>
            </a:r>
            <a:r>
              <a:rPr dirty="0" sz="5400" spc="620">
                <a:latin typeface="Trebuchet MS"/>
                <a:cs typeface="Trebuchet MS"/>
              </a:rPr>
              <a:t> </a:t>
            </a:r>
            <a:r>
              <a:rPr dirty="0" sz="5400" spc="190">
                <a:latin typeface="Trebuchet MS"/>
                <a:cs typeface="Trebuchet MS"/>
              </a:rPr>
              <a:t>б</a:t>
            </a:r>
            <a:r>
              <a:rPr dirty="0" sz="5400" spc="190">
                <a:latin typeface="Microsoft Sans Serif"/>
                <a:cs typeface="Microsoft Sans Serif"/>
              </a:rPr>
              <a:t>ұ</a:t>
            </a:r>
            <a:r>
              <a:rPr dirty="0" sz="5400" spc="190">
                <a:latin typeface="Trebuchet MS"/>
                <a:cs typeface="Trebuchet MS"/>
              </a:rPr>
              <a:t>л</a:t>
            </a:r>
            <a:r>
              <a:rPr dirty="0" sz="5400" spc="615">
                <a:latin typeface="Trebuchet MS"/>
                <a:cs typeface="Trebuchet MS"/>
              </a:rPr>
              <a:t> </a:t>
            </a:r>
            <a:r>
              <a:rPr dirty="0" sz="5400" spc="229">
                <a:latin typeface="Trebuchet MS"/>
                <a:cs typeface="Trebuchet MS"/>
              </a:rPr>
              <a:t>жасанды</a:t>
            </a:r>
            <a:r>
              <a:rPr dirty="0" sz="5400" spc="615">
                <a:latin typeface="Trebuchet MS"/>
                <a:cs typeface="Trebuchet MS"/>
              </a:rPr>
              <a:t> </a:t>
            </a:r>
            <a:r>
              <a:rPr dirty="0" sz="5400" spc="254">
                <a:latin typeface="Trebuchet MS"/>
                <a:cs typeface="Trebuchet MS"/>
              </a:rPr>
              <a:t>интеллектті</a:t>
            </a:r>
            <a:r>
              <a:rPr dirty="0" sz="5400" spc="254">
                <a:latin typeface="Microsoft Sans Serif"/>
                <a:cs typeface="Microsoft Sans Serif"/>
              </a:rPr>
              <a:t>ң</a:t>
            </a:r>
            <a:r>
              <a:rPr dirty="0" sz="5400" spc="815">
                <a:latin typeface="Microsoft Sans Serif"/>
                <a:cs typeface="Microsoft Sans Serif"/>
              </a:rPr>
              <a:t> </a:t>
            </a:r>
            <a:r>
              <a:rPr dirty="0" sz="5400" spc="180">
                <a:latin typeface="Trebuchet MS"/>
                <a:cs typeface="Trebuchet MS"/>
              </a:rPr>
              <a:t>бір</a:t>
            </a:r>
            <a:r>
              <a:rPr dirty="0" sz="5400" spc="625">
                <a:latin typeface="Trebuchet MS"/>
                <a:cs typeface="Trebuchet MS"/>
              </a:rPr>
              <a:t> </a:t>
            </a:r>
            <a:r>
              <a:rPr dirty="0" sz="5400" spc="190">
                <a:latin typeface="Trebuchet MS"/>
                <a:cs typeface="Trebuchet MS"/>
              </a:rPr>
              <a:t>т</a:t>
            </a:r>
            <a:r>
              <a:rPr dirty="0" sz="5400" spc="190">
                <a:latin typeface="Microsoft Sans Serif"/>
                <a:cs typeface="Microsoft Sans Serif"/>
              </a:rPr>
              <a:t>ү</a:t>
            </a:r>
            <a:r>
              <a:rPr dirty="0" sz="5400" spc="190">
                <a:latin typeface="Trebuchet MS"/>
                <a:cs typeface="Trebuchet MS"/>
              </a:rPr>
              <a:t>рі </a:t>
            </a:r>
            <a:r>
              <a:rPr dirty="0" sz="5400" spc="475">
                <a:latin typeface="Trebuchet MS"/>
                <a:cs typeface="Trebuchet MS"/>
              </a:rPr>
              <a:t>м</a:t>
            </a:r>
            <a:r>
              <a:rPr dirty="0" sz="5400" spc="475">
                <a:latin typeface="Microsoft Sans Serif"/>
                <a:cs typeface="Microsoft Sans Serif"/>
              </a:rPr>
              <a:t>ә</a:t>
            </a:r>
            <a:r>
              <a:rPr dirty="0" sz="5400" spc="470">
                <a:latin typeface="Trebuchet MS"/>
                <a:cs typeface="Trebuchet MS"/>
              </a:rPr>
              <a:t>т</a:t>
            </a:r>
            <a:r>
              <a:rPr dirty="0" sz="5400" spc="480">
                <a:latin typeface="Trebuchet MS"/>
                <a:cs typeface="Trebuchet MS"/>
              </a:rPr>
              <a:t>ін</a:t>
            </a:r>
            <a:r>
              <a:rPr dirty="0" sz="5400" spc="-20">
                <a:latin typeface="Trebuchet MS"/>
                <a:cs typeface="Trebuchet MS"/>
              </a:rPr>
              <a:t>,</a:t>
            </a:r>
            <a:r>
              <a:rPr dirty="0" sz="5400" spc="990">
                <a:latin typeface="Trebuchet MS"/>
                <a:cs typeface="Trebuchet MS"/>
              </a:rPr>
              <a:t> </a:t>
            </a:r>
            <a:r>
              <a:rPr dirty="0" sz="5400" spc="475">
                <a:latin typeface="Trebuchet MS"/>
                <a:cs typeface="Trebuchet MS"/>
              </a:rPr>
              <a:t>к</a:t>
            </a:r>
            <a:r>
              <a:rPr dirty="0" sz="5400" spc="480">
                <a:latin typeface="Trebuchet MS"/>
                <a:cs typeface="Trebuchet MS"/>
              </a:rPr>
              <a:t>ес</a:t>
            </a:r>
            <a:r>
              <a:rPr dirty="0" sz="5400" spc="475">
                <a:latin typeface="Trebuchet MS"/>
                <a:cs typeface="Trebuchet MS"/>
              </a:rPr>
              <a:t>к</a:t>
            </a:r>
            <a:r>
              <a:rPr dirty="0" sz="5400" spc="480">
                <a:latin typeface="Trebuchet MS"/>
                <a:cs typeface="Trebuchet MS"/>
              </a:rPr>
              <a:t>ін</a:t>
            </a:r>
            <a:r>
              <a:rPr dirty="0" sz="5400" spc="475">
                <a:latin typeface="Trebuchet MS"/>
                <a:cs typeface="Trebuchet MS"/>
              </a:rPr>
              <a:t>д</a:t>
            </a:r>
            <a:r>
              <a:rPr dirty="0" sz="5400" spc="480">
                <a:latin typeface="Trebuchet MS"/>
                <a:cs typeface="Trebuchet MS"/>
              </a:rPr>
              <a:t>е</a:t>
            </a:r>
            <a:r>
              <a:rPr dirty="0" sz="5400" spc="-20">
                <a:latin typeface="Trebuchet MS"/>
                <a:cs typeface="Trebuchet MS"/>
              </a:rPr>
              <a:t>р</a:t>
            </a:r>
            <a:r>
              <a:rPr dirty="0" sz="5400" spc="990">
                <a:latin typeface="Trebuchet MS"/>
                <a:cs typeface="Trebuchet MS"/>
              </a:rPr>
              <a:t> </a:t>
            </a:r>
            <a:r>
              <a:rPr dirty="0" sz="5400" spc="484">
                <a:latin typeface="Trebuchet MS"/>
                <a:cs typeface="Trebuchet MS"/>
              </a:rPr>
              <a:t>немес</a:t>
            </a:r>
            <a:r>
              <a:rPr dirty="0" sz="5400" spc="-15">
                <a:latin typeface="Trebuchet MS"/>
                <a:cs typeface="Trebuchet MS"/>
              </a:rPr>
              <a:t>е</a:t>
            </a:r>
            <a:r>
              <a:rPr dirty="0" sz="5400" spc="990">
                <a:latin typeface="Trebuchet MS"/>
                <a:cs typeface="Trebuchet MS"/>
              </a:rPr>
              <a:t> </a:t>
            </a:r>
            <a:r>
              <a:rPr dirty="0" sz="5400" spc="310">
                <a:latin typeface="Trebuchet MS"/>
                <a:cs typeface="Trebuchet MS"/>
              </a:rPr>
              <a:t>код</a:t>
            </a:r>
            <a:r>
              <a:rPr dirty="0" sz="5400" spc="985">
                <a:latin typeface="Trebuchet MS"/>
                <a:cs typeface="Trebuchet MS"/>
              </a:rPr>
              <a:t> </a:t>
            </a:r>
            <a:r>
              <a:rPr dirty="0" sz="5400" spc="395">
                <a:latin typeface="Trebuchet MS"/>
                <a:cs typeface="Trebuchet MS"/>
              </a:rPr>
              <a:t>сия</a:t>
            </a:r>
            <a:r>
              <a:rPr dirty="0" sz="5400" spc="395">
                <a:latin typeface="Microsoft Sans Serif"/>
                <a:cs typeface="Microsoft Sans Serif"/>
              </a:rPr>
              <a:t>қ</a:t>
            </a:r>
            <a:r>
              <a:rPr dirty="0" sz="5400" spc="390">
                <a:latin typeface="Trebuchet MS"/>
                <a:cs typeface="Trebuchet MS"/>
              </a:rPr>
              <a:t>т</a:t>
            </a:r>
            <a:r>
              <a:rPr dirty="0" sz="5400" spc="-105">
                <a:latin typeface="Trebuchet MS"/>
                <a:cs typeface="Trebuchet MS"/>
              </a:rPr>
              <a:t>ы</a:t>
            </a:r>
            <a:r>
              <a:rPr dirty="0" sz="5400" spc="990">
                <a:latin typeface="Trebuchet MS"/>
                <a:cs typeface="Trebuchet MS"/>
              </a:rPr>
              <a:t> </a:t>
            </a:r>
            <a:r>
              <a:rPr dirty="0" sz="5400" spc="455">
                <a:latin typeface="Trebuchet MS"/>
                <a:cs typeface="Trebuchet MS"/>
              </a:rPr>
              <a:t>ж</a:t>
            </a:r>
            <a:r>
              <a:rPr dirty="0" sz="5400" spc="450">
                <a:latin typeface="Trebuchet MS"/>
                <a:cs typeface="Trebuchet MS"/>
              </a:rPr>
              <a:t>а</a:t>
            </a:r>
            <a:r>
              <a:rPr dirty="0" sz="5400" spc="450">
                <a:latin typeface="Microsoft Sans Serif"/>
                <a:cs typeface="Microsoft Sans Serif"/>
              </a:rPr>
              <a:t>ң</a:t>
            </a:r>
            <a:r>
              <a:rPr dirty="0" sz="5400" spc="-45">
                <a:latin typeface="Trebuchet MS"/>
                <a:cs typeface="Trebuchet MS"/>
              </a:rPr>
              <a:t>а</a:t>
            </a:r>
            <a:r>
              <a:rPr dirty="0" sz="5400" spc="990">
                <a:latin typeface="Trebuchet MS"/>
                <a:cs typeface="Trebuchet MS"/>
              </a:rPr>
              <a:t> </a:t>
            </a:r>
            <a:r>
              <a:rPr dirty="0" sz="5400" spc="480">
                <a:latin typeface="Trebuchet MS"/>
                <a:cs typeface="Trebuchet MS"/>
              </a:rPr>
              <a:t>біреге</a:t>
            </a:r>
            <a:r>
              <a:rPr dirty="0" sz="5400" spc="-20">
                <a:latin typeface="Trebuchet MS"/>
                <a:cs typeface="Trebuchet MS"/>
              </a:rPr>
              <a:t>й</a:t>
            </a:r>
            <a:r>
              <a:rPr dirty="0" sz="5400" spc="405">
                <a:latin typeface="Trebuchet MS"/>
                <a:cs typeface="Trebuchet MS"/>
              </a:rPr>
              <a:t> </a:t>
            </a:r>
            <a:r>
              <a:rPr dirty="0" sz="5400">
                <a:latin typeface="Trebuchet MS"/>
                <a:cs typeface="Trebuchet MS"/>
              </a:rPr>
              <a:t>мазм</a:t>
            </a:r>
            <a:r>
              <a:rPr dirty="0" sz="5400">
                <a:latin typeface="Microsoft Sans Serif"/>
                <a:cs typeface="Microsoft Sans Serif"/>
              </a:rPr>
              <a:t>ұ</a:t>
            </a:r>
            <a:r>
              <a:rPr dirty="0" sz="5400">
                <a:latin typeface="Trebuchet MS"/>
                <a:cs typeface="Trebuchet MS"/>
              </a:rPr>
              <a:t>нды</a:t>
            </a:r>
            <a:r>
              <a:rPr dirty="0" sz="5400" spc="-150">
                <a:latin typeface="Trebuchet MS"/>
                <a:cs typeface="Trebuchet MS"/>
              </a:rPr>
              <a:t> </a:t>
            </a:r>
            <a:r>
              <a:rPr dirty="0" sz="5400">
                <a:latin typeface="Trebuchet MS"/>
                <a:cs typeface="Trebuchet MS"/>
              </a:rPr>
              <a:t>жасау</a:t>
            </a:r>
            <a:r>
              <a:rPr dirty="0" sz="5400" spc="-145">
                <a:latin typeface="Trebuchet MS"/>
                <a:cs typeface="Trebuchet MS"/>
              </a:rPr>
              <a:t> </a:t>
            </a:r>
            <a:r>
              <a:rPr dirty="0" sz="5400">
                <a:latin typeface="Microsoft Sans Serif"/>
                <a:cs typeface="Microsoft Sans Serif"/>
              </a:rPr>
              <a:t>ү</a:t>
            </a:r>
            <a:r>
              <a:rPr dirty="0" sz="5400">
                <a:latin typeface="Trebuchet MS"/>
                <a:cs typeface="Trebuchet MS"/>
              </a:rPr>
              <a:t>шін</a:t>
            </a:r>
            <a:r>
              <a:rPr dirty="0" sz="5400" spc="-145">
                <a:latin typeface="Trebuchet MS"/>
                <a:cs typeface="Trebuchet MS"/>
              </a:rPr>
              <a:t> </a:t>
            </a:r>
            <a:r>
              <a:rPr dirty="0" sz="5400">
                <a:latin typeface="Trebuchet MS"/>
                <a:cs typeface="Trebuchet MS"/>
              </a:rPr>
              <a:t>бар</a:t>
            </a:r>
            <a:r>
              <a:rPr dirty="0" sz="5400" spc="-145">
                <a:latin typeface="Trebuchet MS"/>
                <a:cs typeface="Trebuchet MS"/>
              </a:rPr>
              <a:t> </a:t>
            </a:r>
            <a:r>
              <a:rPr dirty="0" sz="5400">
                <a:latin typeface="Trebuchet MS"/>
                <a:cs typeface="Trebuchet MS"/>
              </a:rPr>
              <a:t>деректерден</a:t>
            </a:r>
            <a:r>
              <a:rPr dirty="0" sz="5400" spc="-145">
                <a:latin typeface="Trebuchet MS"/>
                <a:cs typeface="Trebuchet MS"/>
              </a:rPr>
              <a:t> </a:t>
            </a:r>
            <a:r>
              <a:rPr dirty="0" sz="5400" spc="-10">
                <a:latin typeface="Microsoft Sans Serif"/>
                <a:cs typeface="Microsoft Sans Serif"/>
              </a:rPr>
              <a:t>ү</a:t>
            </a:r>
            <a:r>
              <a:rPr dirty="0" sz="5400" spc="-10">
                <a:latin typeface="Trebuchet MS"/>
                <a:cs typeface="Trebuchet MS"/>
              </a:rPr>
              <a:t>йренеді.</a:t>
            </a:r>
            <a:endParaRPr sz="5400">
              <a:latin typeface="Trebuchet MS"/>
              <a:cs typeface="Trebuchet MS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Білім</a:t>
            </a:r>
            <a:r>
              <a:rPr dirty="0" spc="-380"/>
              <a:t> </a:t>
            </a:r>
            <a:r>
              <a:rPr dirty="0"/>
              <a:t>беруде</a:t>
            </a:r>
            <a:r>
              <a:rPr dirty="0" spc="-360"/>
              <a:t> </a:t>
            </a:r>
            <a:r>
              <a:rPr dirty="0"/>
              <a:t>қолдану</a:t>
            </a:r>
            <a:r>
              <a:rPr dirty="0" spc="-365"/>
              <a:t> </a:t>
            </a:r>
            <a:r>
              <a:rPr dirty="0" spc="-10"/>
              <a:t>мысалдары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022959" y="3480168"/>
            <a:ext cx="16870045" cy="60140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14984" marR="213995" indent="-502284">
              <a:lnSpc>
                <a:spcPct val="100000"/>
              </a:lnSpc>
              <a:spcBef>
                <a:spcPts val="100"/>
              </a:spcBef>
              <a:buSzPct val="122784"/>
              <a:buFont typeface="Trebuchet MS"/>
              <a:buChar char="•"/>
              <a:tabLst>
                <a:tab pos="514984" algn="l"/>
              </a:tabLst>
            </a:pPr>
            <a:r>
              <a:rPr dirty="0" sz="3950" b="1">
                <a:latin typeface="Trebuchet MS"/>
                <a:cs typeface="Trebuchet MS"/>
              </a:rPr>
              <a:t>Чатботтар:</a:t>
            </a:r>
            <a:r>
              <a:rPr dirty="0" sz="3950" spc="-155" b="1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Студенттерді</a:t>
            </a:r>
            <a:r>
              <a:rPr dirty="0" sz="3950">
                <a:latin typeface="Microsoft Sans Serif"/>
                <a:cs typeface="Microsoft Sans Serif"/>
              </a:rPr>
              <a:t>ң</a:t>
            </a:r>
            <a:r>
              <a:rPr dirty="0" sz="3950" spc="-10">
                <a:latin typeface="Microsoft Sans Serif"/>
                <a:cs typeface="Microsoft Sans Serif"/>
              </a:rPr>
              <a:t> </a:t>
            </a:r>
            <a:r>
              <a:rPr dirty="0" sz="3950" spc="-25">
                <a:latin typeface="Trebuchet MS"/>
                <a:cs typeface="Trebuchet MS"/>
              </a:rPr>
              <a:t>с</a:t>
            </a:r>
            <a:r>
              <a:rPr dirty="0" sz="3950" spc="-25">
                <a:latin typeface="Microsoft Sans Serif"/>
                <a:cs typeface="Microsoft Sans Serif"/>
              </a:rPr>
              <a:t>ұ</a:t>
            </a:r>
            <a:r>
              <a:rPr dirty="0" sz="3950" spc="-25">
                <a:latin typeface="Trebuchet MS"/>
                <a:cs typeface="Trebuchet MS"/>
              </a:rPr>
              <a:t>ра</a:t>
            </a:r>
            <a:r>
              <a:rPr dirty="0" sz="3950" spc="-25">
                <a:latin typeface="Microsoft Sans Serif"/>
                <a:cs typeface="Microsoft Sans Serif"/>
              </a:rPr>
              <a:t>қ</a:t>
            </a:r>
            <a:r>
              <a:rPr dirty="0" sz="3950" spc="-25">
                <a:latin typeface="Trebuchet MS"/>
                <a:cs typeface="Trebuchet MS"/>
              </a:rPr>
              <a:t>тарын</a:t>
            </a:r>
            <a:r>
              <a:rPr dirty="0" sz="3950" spc="-14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шешіп,</a:t>
            </a:r>
            <a:r>
              <a:rPr dirty="0" sz="3950" spc="-15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к</a:t>
            </a:r>
            <a:r>
              <a:rPr dirty="0" sz="3950">
                <a:latin typeface="Microsoft Sans Serif"/>
                <a:cs typeface="Microsoft Sans Serif"/>
              </a:rPr>
              <a:t>ү</a:t>
            </a:r>
            <a:r>
              <a:rPr dirty="0" sz="3950">
                <a:latin typeface="Trebuchet MS"/>
                <a:cs typeface="Trebuchet MS"/>
              </a:rPr>
              <a:t>рделі</a:t>
            </a:r>
            <a:r>
              <a:rPr dirty="0" sz="3950" spc="-150">
                <a:latin typeface="Trebuchet MS"/>
                <a:cs typeface="Trebuchet MS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та</a:t>
            </a:r>
            <a:r>
              <a:rPr dirty="0" sz="3950" spc="-10">
                <a:latin typeface="Microsoft Sans Serif"/>
                <a:cs typeface="Microsoft Sans Serif"/>
              </a:rPr>
              <a:t>қ</a:t>
            </a:r>
            <a:r>
              <a:rPr dirty="0" sz="3950" spc="-10">
                <a:latin typeface="Trebuchet MS"/>
                <a:cs typeface="Trebuchet MS"/>
              </a:rPr>
              <a:t>ырыптарды т</a:t>
            </a:r>
            <a:r>
              <a:rPr dirty="0" sz="3950" spc="-10">
                <a:latin typeface="Microsoft Sans Serif"/>
                <a:cs typeface="Microsoft Sans Serif"/>
              </a:rPr>
              <a:t>ү</a:t>
            </a:r>
            <a:r>
              <a:rPr dirty="0" sz="3950" spc="-10">
                <a:latin typeface="Trebuchet MS"/>
                <a:cs typeface="Trebuchet MS"/>
              </a:rPr>
              <a:t>сіндіреді.</a:t>
            </a:r>
            <a:endParaRPr sz="3950">
              <a:latin typeface="Trebuchet MS"/>
              <a:cs typeface="Trebuchet MS"/>
            </a:endParaRPr>
          </a:p>
          <a:p>
            <a:pPr marL="514984" indent="-502284">
              <a:lnSpc>
                <a:spcPct val="100000"/>
              </a:lnSpc>
              <a:spcBef>
                <a:spcPts val="2055"/>
              </a:spcBef>
              <a:buSzPct val="122784"/>
              <a:buFont typeface="Trebuchet MS"/>
              <a:buChar char="•"/>
              <a:tabLst>
                <a:tab pos="514984" algn="l"/>
              </a:tabLst>
            </a:pPr>
            <a:r>
              <a:rPr dirty="0" sz="3950" b="1">
                <a:latin typeface="Trebuchet MS"/>
                <a:cs typeface="Trebuchet MS"/>
              </a:rPr>
              <a:t>Материалды</a:t>
            </a:r>
            <a:r>
              <a:rPr dirty="0" sz="3950" spc="-160" b="1">
                <a:latin typeface="Trebuchet MS"/>
                <a:cs typeface="Trebuchet MS"/>
              </a:rPr>
              <a:t> </a:t>
            </a:r>
            <a:r>
              <a:rPr dirty="0" sz="3950" b="1">
                <a:latin typeface="Arial"/>
                <a:cs typeface="Arial"/>
              </a:rPr>
              <a:t>қ</a:t>
            </a:r>
            <a:r>
              <a:rPr dirty="0" sz="3950" b="1">
                <a:latin typeface="Trebuchet MS"/>
                <a:cs typeface="Trebuchet MS"/>
              </a:rPr>
              <a:t>алыптастыру:</a:t>
            </a:r>
            <a:r>
              <a:rPr dirty="0" sz="3950" spc="-155" b="1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Тесттер</a:t>
            </a:r>
            <a:r>
              <a:rPr dirty="0" sz="3950" spc="-16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мен</a:t>
            </a:r>
            <a:r>
              <a:rPr dirty="0" sz="3950" spc="-15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тапсырмаларды</a:t>
            </a:r>
            <a:r>
              <a:rPr dirty="0" sz="3950" spc="-160">
                <a:latin typeface="Trebuchet MS"/>
                <a:cs typeface="Trebuchet MS"/>
              </a:rPr>
              <a:t> </a:t>
            </a:r>
            <a:r>
              <a:rPr dirty="0" sz="3950" spc="-20">
                <a:latin typeface="Microsoft Sans Serif"/>
                <a:cs typeface="Microsoft Sans Serif"/>
              </a:rPr>
              <a:t>құ</a:t>
            </a:r>
            <a:r>
              <a:rPr dirty="0" sz="3950" spc="-20">
                <a:latin typeface="Trebuchet MS"/>
                <a:cs typeface="Trebuchet MS"/>
              </a:rPr>
              <a:t>ру.</a:t>
            </a:r>
            <a:endParaRPr sz="3950">
              <a:latin typeface="Trebuchet MS"/>
              <a:cs typeface="Trebuchet MS"/>
            </a:endParaRPr>
          </a:p>
          <a:p>
            <a:pPr marL="514984" indent="-502284">
              <a:lnSpc>
                <a:spcPct val="100000"/>
              </a:lnSpc>
              <a:spcBef>
                <a:spcPts val="2055"/>
              </a:spcBef>
              <a:buSzPct val="122784"/>
              <a:buFont typeface="Trebuchet MS"/>
              <a:buChar char="•"/>
              <a:tabLst>
                <a:tab pos="514984" algn="l"/>
              </a:tabLst>
            </a:pPr>
            <a:r>
              <a:rPr dirty="0" sz="3950" b="1">
                <a:latin typeface="Trebuchet MS"/>
                <a:cs typeface="Trebuchet MS"/>
              </a:rPr>
              <a:t>Тілдік</a:t>
            </a:r>
            <a:r>
              <a:rPr dirty="0" sz="3950" spc="-105" b="1">
                <a:latin typeface="Trebuchet MS"/>
                <a:cs typeface="Trebuchet MS"/>
              </a:rPr>
              <a:t> </a:t>
            </a:r>
            <a:r>
              <a:rPr dirty="0" sz="3950" b="1">
                <a:latin typeface="Trebuchet MS"/>
                <a:cs typeface="Trebuchet MS"/>
              </a:rPr>
              <a:t>т</a:t>
            </a:r>
            <a:r>
              <a:rPr dirty="0" sz="3950" b="1">
                <a:latin typeface="Arial"/>
                <a:cs typeface="Arial"/>
              </a:rPr>
              <a:t>ә</a:t>
            </a:r>
            <a:r>
              <a:rPr dirty="0" sz="3950" b="1">
                <a:latin typeface="Trebuchet MS"/>
                <a:cs typeface="Trebuchet MS"/>
              </a:rPr>
              <a:t>жірибе:</a:t>
            </a:r>
            <a:r>
              <a:rPr dirty="0" sz="3950" spc="-95" b="1">
                <a:latin typeface="Trebuchet MS"/>
                <a:cs typeface="Trebuchet MS"/>
              </a:rPr>
              <a:t> </a:t>
            </a:r>
            <a:r>
              <a:rPr dirty="0" sz="3950">
                <a:latin typeface="Microsoft Sans Serif"/>
                <a:cs typeface="Microsoft Sans Serif"/>
              </a:rPr>
              <a:t>Ә</a:t>
            </a:r>
            <a:r>
              <a:rPr dirty="0" sz="3950">
                <a:latin typeface="Trebuchet MS"/>
                <a:cs typeface="Trebuchet MS"/>
              </a:rPr>
              <a:t>р</a:t>
            </a:r>
            <a:r>
              <a:rPr dirty="0" sz="3950" spc="-9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т</a:t>
            </a:r>
            <a:r>
              <a:rPr dirty="0" sz="3950">
                <a:latin typeface="Microsoft Sans Serif"/>
                <a:cs typeface="Microsoft Sans Serif"/>
              </a:rPr>
              <a:t>ү</a:t>
            </a:r>
            <a:r>
              <a:rPr dirty="0" sz="3950">
                <a:latin typeface="Trebuchet MS"/>
                <a:cs typeface="Trebuchet MS"/>
              </a:rPr>
              <a:t>рлі</a:t>
            </a:r>
            <a:r>
              <a:rPr dirty="0" sz="3950" spc="-9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тілдегі</a:t>
            </a:r>
            <a:r>
              <a:rPr dirty="0" sz="3950" spc="-9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с</a:t>
            </a:r>
            <a:r>
              <a:rPr dirty="0" sz="3950">
                <a:latin typeface="Microsoft Sans Serif"/>
                <a:cs typeface="Microsoft Sans Serif"/>
              </a:rPr>
              <a:t>ө</a:t>
            </a:r>
            <a:r>
              <a:rPr dirty="0" sz="3950">
                <a:latin typeface="Trebuchet MS"/>
                <a:cs typeface="Trebuchet MS"/>
              </a:rPr>
              <a:t>йлесу</a:t>
            </a:r>
            <a:r>
              <a:rPr dirty="0" sz="3950" spc="-85">
                <a:latin typeface="Trebuchet MS"/>
                <a:cs typeface="Trebuchet MS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к</a:t>
            </a:r>
            <a:r>
              <a:rPr dirty="0" sz="3950" spc="-10">
                <a:latin typeface="Microsoft Sans Serif"/>
                <a:cs typeface="Microsoft Sans Serif"/>
              </a:rPr>
              <a:t>ө</a:t>
            </a:r>
            <a:r>
              <a:rPr dirty="0" sz="3950" spc="-10">
                <a:latin typeface="Trebuchet MS"/>
                <a:cs typeface="Trebuchet MS"/>
              </a:rPr>
              <a:t>мекшілері.</a:t>
            </a:r>
            <a:endParaRPr sz="3950">
              <a:latin typeface="Trebuchet MS"/>
              <a:cs typeface="Trebuchet MS"/>
            </a:endParaRPr>
          </a:p>
          <a:p>
            <a:pPr marL="514984" marR="1212215" indent="-502284">
              <a:lnSpc>
                <a:spcPct val="100000"/>
              </a:lnSpc>
              <a:spcBef>
                <a:spcPts val="2055"/>
              </a:spcBef>
              <a:buSzPct val="122784"/>
              <a:buFont typeface="Trebuchet MS"/>
              <a:buChar char="•"/>
              <a:tabLst>
                <a:tab pos="514984" algn="l"/>
              </a:tabLst>
            </a:pPr>
            <a:r>
              <a:rPr dirty="0" sz="3950" b="1">
                <a:latin typeface="Trebuchet MS"/>
                <a:cs typeface="Trebuchet MS"/>
              </a:rPr>
              <a:t>Дербес</a:t>
            </a:r>
            <a:r>
              <a:rPr dirty="0" sz="3950" spc="-150" b="1">
                <a:latin typeface="Trebuchet MS"/>
                <a:cs typeface="Trebuchet MS"/>
              </a:rPr>
              <a:t> </a:t>
            </a:r>
            <a:r>
              <a:rPr dirty="0" sz="3950" b="1">
                <a:latin typeface="Trebuchet MS"/>
                <a:cs typeface="Trebuchet MS"/>
              </a:rPr>
              <a:t>о</a:t>
            </a:r>
            <a:r>
              <a:rPr dirty="0" sz="3950" b="1">
                <a:latin typeface="Arial"/>
                <a:cs typeface="Arial"/>
              </a:rPr>
              <a:t>қ</a:t>
            </a:r>
            <a:r>
              <a:rPr dirty="0" sz="3950" b="1">
                <a:latin typeface="Trebuchet MS"/>
                <a:cs typeface="Trebuchet MS"/>
              </a:rPr>
              <a:t>ыту:</a:t>
            </a:r>
            <a:r>
              <a:rPr dirty="0" sz="3950" spc="-150" b="1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жеке</a:t>
            </a:r>
            <a:r>
              <a:rPr dirty="0" sz="3950" spc="-150">
                <a:latin typeface="Trebuchet MS"/>
                <a:cs typeface="Trebuchet MS"/>
              </a:rPr>
              <a:t> </a:t>
            </a:r>
            <a:r>
              <a:rPr dirty="0" sz="3950" spc="-75">
                <a:latin typeface="Trebuchet MS"/>
                <a:cs typeface="Trebuchet MS"/>
              </a:rPr>
              <a:t>о</a:t>
            </a:r>
            <a:r>
              <a:rPr dirty="0" sz="3950" spc="-75">
                <a:latin typeface="Microsoft Sans Serif"/>
                <a:cs typeface="Microsoft Sans Serif"/>
              </a:rPr>
              <a:t>қ</a:t>
            </a:r>
            <a:r>
              <a:rPr dirty="0" sz="3950" spc="-75">
                <a:latin typeface="Trebuchet MS"/>
                <a:cs typeface="Trebuchet MS"/>
              </a:rPr>
              <a:t>у</a:t>
            </a:r>
            <a:r>
              <a:rPr dirty="0" sz="3950" spc="-14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ба</a:t>
            </a:r>
            <a:r>
              <a:rPr dirty="0" sz="3950">
                <a:latin typeface="Microsoft Sans Serif"/>
                <a:cs typeface="Microsoft Sans Serif"/>
              </a:rPr>
              <a:t>ғ</a:t>
            </a:r>
            <a:r>
              <a:rPr dirty="0" sz="3950">
                <a:latin typeface="Trebuchet MS"/>
                <a:cs typeface="Trebuchet MS"/>
              </a:rPr>
              <a:t>дарламасын</a:t>
            </a:r>
            <a:r>
              <a:rPr dirty="0" sz="3950" spc="-145">
                <a:latin typeface="Trebuchet MS"/>
                <a:cs typeface="Trebuchet MS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жаса</a:t>
            </a:r>
            <a:r>
              <a:rPr dirty="0" sz="3950" spc="-10">
                <a:latin typeface="Microsoft Sans Serif"/>
                <a:cs typeface="Microsoft Sans Serif"/>
              </a:rPr>
              <a:t>ң</a:t>
            </a:r>
            <a:r>
              <a:rPr dirty="0" sz="3950" spc="-10">
                <a:latin typeface="Trebuchet MS"/>
                <a:cs typeface="Trebuchet MS"/>
              </a:rPr>
              <a:t>ыз.помощники</a:t>
            </a:r>
            <a:r>
              <a:rPr dirty="0" sz="3950" spc="-190">
                <a:latin typeface="Trebuchet MS"/>
                <a:cs typeface="Trebuchet MS"/>
              </a:rPr>
              <a:t> </a:t>
            </a:r>
            <a:r>
              <a:rPr dirty="0" sz="3950" spc="-25">
                <a:latin typeface="Trebuchet MS"/>
                <a:cs typeface="Trebuchet MS"/>
              </a:rPr>
              <a:t>на </a:t>
            </a:r>
            <a:r>
              <a:rPr dirty="0" sz="3950">
                <a:latin typeface="Trebuchet MS"/>
                <a:cs typeface="Trebuchet MS"/>
              </a:rPr>
              <a:t>разных</a:t>
            </a:r>
            <a:r>
              <a:rPr dirty="0" sz="3950" spc="254">
                <a:latin typeface="Trebuchet MS"/>
                <a:cs typeface="Trebuchet MS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языках.</a:t>
            </a:r>
            <a:endParaRPr sz="3950">
              <a:latin typeface="Trebuchet MS"/>
              <a:cs typeface="Trebuchet MS"/>
            </a:endParaRPr>
          </a:p>
          <a:p>
            <a:pPr marL="514984" marR="5080" indent="-502920">
              <a:lnSpc>
                <a:spcPts val="4300"/>
              </a:lnSpc>
              <a:spcBef>
                <a:spcPts val="4020"/>
              </a:spcBef>
              <a:buSzPct val="122784"/>
              <a:buFont typeface="Trebuchet MS"/>
              <a:buChar char="•"/>
              <a:tabLst>
                <a:tab pos="514984" algn="l"/>
              </a:tabLst>
            </a:pPr>
            <a:r>
              <a:rPr dirty="0" sz="3950" spc="-10" b="1">
                <a:latin typeface="Arial"/>
                <a:cs typeface="Arial"/>
              </a:rPr>
              <a:t>Персонализация</a:t>
            </a:r>
            <a:r>
              <a:rPr dirty="0" sz="3950" spc="15" b="1">
                <a:latin typeface="Arial"/>
                <a:cs typeface="Arial"/>
              </a:rPr>
              <a:t> </a:t>
            </a:r>
            <a:r>
              <a:rPr dirty="0" sz="3950" spc="-85" b="1">
                <a:latin typeface="Arial"/>
                <a:cs typeface="Arial"/>
              </a:rPr>
              <a:t>обучения</a:t>
            </a:r>
            <a:r>
              <a:rPr dirty="0" sz="3950" spc="-85">
                <a:latin typeface="Trebuchet MS"/>
                <a:cs typeface="Trebuchet MS"/>
              </a:rPr>
              <a:t>:</a:t>
            </a:r>
            <a:r>
              <a:rPr dirty="0" sz="3950" spc="-26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Составление</a:t>
            </a:r>
            <a:r>
              <a:rPr dirty="0" sz="3950" spc="55">
                <a:latin typeface="Trebuchet MS"/>
                <a:cs typeface="Trebuchet MS"/>
              </a:rPr>
              <a:t> </a:t>
            </a:r>
            <a:r>
              <a:rPr dirty="0" sz="3950" spc="-20">
                <a:latin typeface="Trebuchet MS"/>
                <a:cs typeface="Trebuchet MS"/>
              </a:rPr>
              <a:t>индивидуального</a:t>
            </a:r>
            <a:r>
              <a:rPr dirty="0" sz="3950" spc="-50">
                <a:latin typeface="Trebuchet MS"/>
                <a:cs typeface="Trebuchet MS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учебного </a:t>
            </a:r>
            <a:r>
              <a:rPr dirty="0" sz="3950" spc="-20">
                <a:latin typeface="Trebuchet MS"/>
                <a:cs typeface="Trebuchet MS"/>
              </a:rPr>
              <a:t>план</a:t>
            </a:r>
            <a:endParaRPr sz="3950">
              <a:latin typeface="Trebuchet MS"/>
              <a:cs typeface="Trebuchet MS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20103465" cy="11309350"/>
            <a:chOff x="0" y="0"/>
            <a:chExt cx="20103465" cy="1130935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3084" cy="1130935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5655564" cy="2074163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0103084" cy="11309350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20103465" cy="11309350"/>
            <a:chOff x="0" y="0"/>
            <a:chExt cx="20103465" cy="1130935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3084" cy="1130935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5719"/>
              <a:ext cx="20103084" cy="1126363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20103465" cy="11309350"/>
            <a:chOff x="0" y="0"/>
            <a:chExt cx="20103465" cy="1130935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3084" cy="1130935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55"/>
              <a:t>Шектеулер</a:t>
            </a:r>
            <a:r>
              <a:rPr dirty="0" spc="-720"/>
              <a:t> </a:t>
            </a:r>
            <a:r>
              <a:rPr dirty="0" spc="-254"/>
              <a:t>мен</a:t>
            </a:r>
            <a:r>
              <a:rPr dirty="0" spc="-715"/>
              <a:t> </a:t>
            </a:r>
            <a:r>
              <a:rPr dirty="0" spc="-365"/>
              <a:t>қиындықтар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022985" y="3391534"/>
            <a:ext cx="1407858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14984" indent="-502284">
              <a:lnSpc>
                <a:spcPct val="100000"/>
              </a:lnSpc>
              <a:spcBef>
                <a:spcPts val="100"/>
              </a:spcBef>
              <a:buSzPct val="122916"/>
              <a:buFont typeface="Trebuchet MS"/>
              <a:buChar char="•"/>
              <a:tabLst>
                <a:tab pos="514984" algn="l"/>
              </a:tabLst>
            </a:pPr>
            <a:r>
              <a:rPr dirty="0" sz="4800" b="1">
                <a:latin typeface="Arial"/>
                <a:cs typeface="Arial"/>
              </a:rPr>
              <a:t>Этика:</a:t>
            </a:r>
            <a:r>
              <a:rPr dirty="0" sz="4800" spc="-114" b="1">
                <a:latin typeface="Arial"/>
                <a:cs typeface="Arial"/>
              </a:rPr>
              <a:t> </a:t>
            </a:r>
            <a:r>
              <a:rPr dirty="0" sz="4800">
                <a:latin typeface="Microsoft Sans Serif"/>
                <a:cs typeface="Microsoft Sans Serif"/>
              </a:rPr>
              <a:t>алдау</a:t>
            </a:r>
            <a:r>
              <a:rPr dirty="0" sz="4800" spc="-55">
                <a:latin typeface="Microsoft Sans Serif"/>
                <a:cs typeface="Microsoft Sans Serif"/>
              </a:rPr>
              <a:t> </a:t>
            </a:r>
            <a:r>
              <a:rPr dirty="0" sz="4800">
                <a:latin typeface="Microsoft Sans Serif"/>
                <a:cs typeface="Microsoft Sans Serif"/>
              </a:rPr>
              <a:t>үшін</a:t>
            </a:r>
            <a:r>
              <a:rPr dirty="0" sz="4800" spc="-55">
                <a:latin typeface="Microsoft Sans Serif"/>
                <a:cs typeface="Microsoft Sans Serif"/>
              </a:rPr>
              <a:t> </a:t>
            </a:r>
            <a:r>
              <a:rPr dirty="0" sz="4800">
                <a:latin typeface="Microsoft Sans Serif"/>
                <a:cs typeface="Microsoft Sans Serif"/>
              </a:rPr>
              <a:t>пайдаланылу</a:t>
            </a:r>
            <a:r>
              <a:rPr dirty="0" sz="4800" spc="-55">
                <a:latin typeface="Microsoft Sans Serif"/>
                <a:cs typeface="Microsoft Sans Serif"/>
              </a:rPr>
              <a:t> </a:t>
            </a:r>
            <a:r>
              <a:rPr dirty="0" sz="4800" spc="-70">
                <a:latin typeface="Microsoft Sans Serif"/>
                <a:cs typeface="Microsoft Sans Serif"/>
              </a:rPr>
              <a:t>қаупі</a:t>
            </a:r>
            <a:r>
              <a:rPr dirty="0" sz="4800" spc="-55">
                <a:latin typeface="Microsoft Sans Serif"/>
                <a:cs typeface="Microsoft Sans Serif"/>
              </a:rPr>
              <a:t> </a:t>
            </a:r>
            <a:r>
              <a:rPr dirty="0" sz="4800" spc="-10">
                <a:latin typeface="Microsoft Sans Serif"/>
                <a:cs typeface="Microsoft Sans Serif"/>
              </a:rPr>
              <a:t>(плагиат,</a:t>
            </a:r>
            <a:endParaRPr sz="4800">
              <a:latin typeface="Microsoft Sans Serif"/>
              <a:cs typeface="Microsoft Sans Serif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525905" y="3937634"/>
            <a:ext cx="942657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10">
                <a:latin typeface="Microsoft Sans Serif"/>
                <a:cs typeface="Microsoft Sans Serif"/>
              </a:rPr>
              <a:t>автоматтандырылған</a:t>
            </a:r>
            <a:r>
              <a:rPr dirty="0" sz="4800" spc="-85">
                <a:latin typeface="Microsoft Sans Serif"/>
                <a:cs typeface="Microsoft Sans Serif"/>
              </a:rPr>
              <a:t> </a:t>
            </a:r>
            <a:r>
              <a:rPr dirty="0" sz="4800">
                <a:latin typeface="Microsoft Sans Serif"/>
                <a:cs typeface="Microsoft Sans Serif"/>
              </a:rPr>
              <a:t>эссе</a:t>
            </a:r>
            <a:r>
              <a:rPr dirty="0" sz="4800" spc="-75">
                <a:latin typeface="Microsoft Sans Serif"/>
                <a:cs typeface="Microsoft Sans Serif"/>
              </a:rPr>
              <a:t> </a:t>
            </a:r>
            <a:r>
              <a:rPr dirty="0" sz="4800" spc="-10">
                <a:latin typeface="Microsoft Sans Serif"/>
                <a:cs typeface="Microsoft Sans Serif"/>
              </a:rPr>
              <a:t>жазу).</a:t>
            </a:r>
            <a:endParaRPr sz="4800">
              <a:latin typeface="Microsoft Sans Serif"/>
              <a:cs typeface="Microsoft Sans Serif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525905" y="5106670"/>
            <a:ext cx="359092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10">
                <a:latin typeface="Microsoft Sans Serif"/>
                <a:cs typeface="Microsoft Sans Serif"/>
              </a:rPr>
              <a:t>шығындары.</a:t>
            </a:r>
            <a:endParaRPr sz="4800">
              <a:latin typeface="Microsoft Sans Serif"/>
              <a:cs typeface="Microsoft Sans Serif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022985" y="4320440"/>
            <a:ext cx="13002260" cy="2194560"/>
          </a:xfrm>
          <a:prstGeom prst="rect">
            <a:avLst/>
          </a:prstGeom>
        </p:spPr>
        <p:txBody>
          <a:bodyPr wrap="square" lIns="0" tIns="252729" rIns="0" bIns="0" rtlCol="0" vert="horz">
            <a:spAutoFit/>
          </a:bodyPr>
          <a:lstStyle/>
          <a:p>
            <a:pPr marL="514984" indent="-502284">
              <a:lnSpc>
                <a:spcPct val="100000"/>
              </a:lnSpc>
              <a:spcBef>
                <a:spcPts val="1989"/>
              </a:spcBef>
              <a:buSzPct val="122916"/>
              <a:buFont typeface="Trebuchet MS"/>
              <a:buChar char="•"/>
              <a:tabLst>
                <a:tab pos="514984" algn="l"/>
              </a:tabLst>
            </a:pPr>
            <a:r>
              <a:rPr dirty="0" sz="4800" b="1">
                <a:latin typeface="Arial"/>
                <a:cs typeface="Arial"/>
              </a:rPr>
              <a:t>Техникалық</a:t>
            </a:r>
            <a:r>
              <a:rPr dirty="0" sz="4800" spc="-270" b="1">
                <a:latin typeface="Arial"/>
                <a:cs typeface="Arial"/>
              </a:rPr>
              <a:t> </a:t>
            </a:r>
            <a:r>
              <a:rPr dirty="0" sz="4800" b="1">
                <a:latin typeface="Arial"/>
                <a:cs typeface="Arial"/>
              </a:rPr>
              <a:t>қиындықтар:</a:t>
            </a:r>
            <a:r>
              <a:rPr dirty="0" sz="4800" spc="-265" b="1">
                <a:latin typeface="Arial"/>
                <a:cs typeface="Arial"/>
              </a:rPr>
              <a:t> </a:t>
            </a:r>
            <a:r>
              <a:rPr dirty="0" sz="4800" spc="-10">
                <a:latin typeface="Microsoft Sans Serif"/>
                <a:cs typeface="Microsoft Sans Serif"/>
              </a:rPr>
              <a:t>жоғары</a:t>
            </a:r>
            <a:r>
              <a:rPr dirty="0" sz="4800" spc="-204">
                <a:latin typeface="Microsoft Sans Serif"/>
                <a:cs typeface="Microsoft Sans Serif"/>
              </a:rPr>
              <a:t> </a:t>
            </a:r>
            <a:r>
              <a:rPr dirty="0" sz="4800" spc="-10">
                <a:latin typeface="Microsoft Sans Serif"/>
                <a:cs typeface="Microsoft Sans Serif"/>
              </a:rPr>
              <a:t>есептеу</a:t>
            </a:r>
            <a:endParaRPr sz="4800">
              <a:latin typeface="Microsoft Sans Serif"/>
              <a:cs typeface="Microsoft Sans Serif"/>
            </a:endParaRPr>
          </a:p>
          <a:p>
            <a:pPr marL="514984" indent="-502284">
              <a:lnSpc>
                <a:spcPct val="100000"/>
              </a:lnSpc>
              <a:spcBef>
                <a:spcPts val="3445"/>
              </a:spcBef>
              <a:buSzPct val="122916"/>
              <a:buFont typeface="Trebuchet MS"/>
              <a:buChar char="•"/>
              <a:tabLst>
                <a:tab pos="514984" algn="l"/>
              </a:tabLst>
            </a:pPr>
            <a:r>
              <a:rPr dirty="0" sz="4800" b="1">
                <a:latin typeface="Arial"/>
                <a:cs typeface="Arial"/>
              </a:rPr>
              <a:t>Деректер:</a:t>
            </a:r>
            <a:r>
              <a:rPr dirty="0" sz="4800" spc="-240" b="1">
                <a:latin typeface="Arial"/>
                <a:cs typeface="Arial"/>
              </a:rPr>
              <a:t> </a:t>
            </a:r>
            <a:r>
              <a:rPr dirty="0" sz="4800" spc="-55">
                <a:latin typeface="Microsoft Sans Serif"/>
                <a:cs typeface="Microsoft Sans Serif"/>
              </a:rPr>
              <a:t>ықтимал</a:t>
            </a:r>
            <a:r>
              <a:rPr dirty="0" sz="4800" spc="-180">
                <a:latin typeface="Microsoft Sans Serif"/>
                <a:cs typeface="Microsoft Sans Serif"/>
              </a:rPr>
              <a:t> </a:t>
            </a:r>
            <a:r>
              <a:rPr dirty="0" sz="4800" spc="-10">
                <a:latin typeface="Microsoft Sans Serif"/>
                <a:cs typeface="Microsoft Sans Serif"/>
              </a:rPr>
              <a:t>ауытқу.</a:t>
            </a:r>
            <a:endParaRPr sz="4800">
              <a:latin typeface="Microsoft Sans Serif"/>
              <a:cs typeface="Microsoft Sans Serif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72204" y="3853179"/>
            <a:ext cx="13383260" cy="29362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404360" marR="5080" indent="-4391660">
              <a:lnSpc>
                <a:spcPct val="100000"/>
              </a:lnSpc>
              <a:spcBef>
                <a:spcPts val="100"/>
              </a:spcBef>
            </a:pPr>
            <a:r>
              <a:rPr dirty="0" sz="9550">
                <a:latin typeface="Trebuchet MS"/>
                <a:cs typeface="Trebuchet MS"/>
              </a:rPr>
              <a:t>Назар</a:t>
            </a:r>
            <a:r>
              <a:rPr dirty="0" sz="9550" spc="-190">
                <a:latin typeface="Trebuchet MS"/>
                <a:cs typeface="Trebuchet MS"/>
              </a:rPr>
              <a:t> </a:t>
            </a:r>
            <a:r>
              <a:rPr dirty="0" sz="9550" spc="-10">
                <a:latin typeface="Trebuchet MS"/>
                <a:cs typeface="Trebuchet MS"/>
              </a:rPr>
              <a:t>аудар</a:t>
            </a:r>
            <a:r>
              <a:rPr dirty="0" sz="9550" spc="-10"/>
              <a:t>ғ</a:t>
            </a:r>
            <a:r>
              <a:rPr dirty="0" sz="9550" spc="-10">
                <a:latin typeface="Trebuchet MS"/>
                <a:cs typeface="Trebuchet MS"/>
              </a:rPr>
              <a:t>аны</a:t>
            </a:r>
            <a:r>
              <a:rPr dirty="0" sz="9550" spc="-10"/>
              <a:t>ң</a:t>
            </a:r>
            <a:r>
              <a:rPr dirty="0" sz="9550" spc="-10">
                <a:latin typeface="Trebuchet MS"/>
                <a:cs typeface="Trebuchet MS"/>
              </a:rPr>
              <a:t>ыз</a:t>
            </a:r>
            <a:r>
              <a:rPr dirty="0" sz="9550" spc="-10"/>
              <a:t>ғ</a:t>
            </a:r>
            <a:r>
              <a:rPr dirty="0" sz="9550" spc="-10">
                <a:latin typeface="Trebuchet MS"/>
                <a:cs typeface="Trebuchet MS"/>
              </a:rPr>
              <a:t>а ра</a:t>
            </a:r>
            <a:r>
              <a:rPr dirty="0" sz="9550" spc="-10"/>
              <a:t>қ</a:t>
            </a:r>
            <a:r>
              <a:rPr dirty="0" sz="9550" spc="-10">
                <a:latin typeface="Trebuchet MS"/>
                <a:cs typeface="Trebuchet MS"/>
              </a:rPr>
              <a:t>мет!</a:t>
            </a:r>
            <a:endParaRPr sz="9550">
              <a:latin typeface="Trebuchet MS"/>
              <a:cs typeface="Trebuchet MS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Генеративті</a:t>
            </a:r>
            <a:r>
              <a:rPr dirty="0" spc="-265"/>
              <a:t> </a:t>
            </a:r>
            <a:r>
              <a:rPr dirty="0"/>
              <a:t>AI</a:t>
            </a:r>
            <a:r>
              <a:rPr dirty="0" spc="-260"/>
              <a:t> </a:t>
            </a:r>
            <a:r>
              <a:rPr dirty="0"/>
              <a:t>дегеніміз</a:t>
            </a:r>
            <a:r>
              <a:rPr dirty="0" spc="-260"/>
              <a:t> </a:t>
            </a:r>
            <a:r>
              <a:rPr dirty="0" spc="-25"/>
              <a:t>не?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64133" y="2959100"/>
            <a:ext cx="10625455" cy="4991100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516255" marR="5080" indent="-503555">
              <a:lnSpc>
                <a:spcPts val="4220"/>
              </a:lnSpc>
              <a:spcBef>
                <a:spcPts val="675"/>
              </a:spcBef>
              <a:buSzPct val="122784"/>
              <a:buChar char="•"/>
              <a:tabLst>
                <a:tab pos="516255" algn="l"/>
              </a:tabLst>
            </a:pPr>
            <a:r>
              <a:rPr dirty="0" sz="3950">
                <a:latin typeface="Trebuchet MS"/>
                <a:cs typeface="Trebuchet MS"/>
              </a:rPr>
              <a:t>Генеративті</a:t>
            </a:r>
            <a:r>
              <a:rPr dirty="0" sz="3950" spc="-9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жасанды</a:t>
            </a:r>
            <a:r>
              <a:rPr dirty="0" sz="3950" spc="-9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интеллект</a:t>
            </a:r>
            <a:r>
              <a:rPr dirty="0" sz="3950" spc="-9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(AI)</a:t>
            </a:r>
            <a:r>
              <a:rPr dirty="0" sz="3950" spc="-95">
                <a:latin typeface="Trebuchet MS"/>
                <a:cs typeface="Trebuchet MS"/>
              </a:rPr>
              <a:t> </a:t>
            </a:r>
            <a:r>
              <a:rPr dirty="0" sz="3950" spc="-20">
                <a:latin typeface="Trebuchet MS"/>
                <a:cs typeface="Trebuchet MS"/>
              </a:rPr>
              <a:t>жа</a:t>
            </a:r>
            <a:r>
              <a:rPr dirty="0" sz="3950" spc="-20">
                <a:latin typeface="Microsoft Sans Serif"/>
                <a:cs typeface="Microsoft Sans Serif"/>
              </a:rPr>
              <a:t>ң</a:t>
            </a:r>
            <a:r>
              <a:rPr dirty="0" sz="3950" spc="-20">
                <a:latin typeface="Trebuchet MS"/>
                <a:cs typeface="Trebuchet MS"/>
              </a:rPr>
              <a:t>а </a:t>
            </a:r>
            <a:r>
              <a:rPr dirty="0" sz="3950">
                <a:latin typeface="Trebuchet MS"/>
                <a:cs typeface="Trebuchet MS"/>
              </a:rPr>
              <a:t>мазм</a:t>
            </a:r>
            <a:r>
              <a:rPr dirty="0" sz="3950">
                <a:latin typeface="Microsoft Sans Serif"/>
                <a:cs typeface="Microsoft Sans Serif"/>
              </a:rPr>
              <a:t>ұ</a:t>
            </a:r>
            <a:r>
              <a:rPr dirty="0" sz="3950">
                <a:latin typeface="Trebuchet MS"/>
                <a:cs typeface="Trebuchet MS"/>
              </a:rPr>
              <a:t>нды,</a:t>
            </a:r>
            <a:r>
              <a:rPr dirty="0" sz="3950" spc="-11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соны</a:t>
            </a:r>
            <a:r>
              <a:rPr dirty="0" sz="3950">
                <a:latin typeface="Microsoft Sans Serif"/>
                <a:cs typeface="Microsoft Sans Serif"/>
              </a:rPr>
              <a:t>ң</a:t>
            </a:r>
            <a:r>
              <a:rPr dirty="0" sz="3950" spc="30">
                <a:latin typeface="Microsoft Sans Serif"/>
                <a:cs typeface="Microsoft Sans Serif"/>
              </a:rPr>
              <a:t> </a:t>
            </a:r>
            <a:r>
              <a:rPr dirty="0" sz="3950">
                <a:latin typeface="Trebuchet MS"/>
                <a:cs typeface="Trebuchet MS"/>
              </a:rPr>
              <a:t>ішінде</a:t>
            </a:r>
            <a:r>
              <a:rPr dirty="0" sz="3950" spc="-11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аудио,</a:t>
            </a:r>
            <a:r>
              <a:rPr dirty="0" sz="3950" spc="-110">
                <a:latin typeface="Trebuchet MS"/>
                <a:cs typeface="Trebuchet MS"/>
              </a:rPr>
              <a:t> </a:t>
            </a:r>
            <a:r>
              <a:rPr dirty="0" sz="3950" spc="-20">
                <a:latin typeface="Trebuchet MS"/>
                <a:cs typeface="Trebuchet MS"/>
              </a:rPr>
              <a:t>код, </a:t>
            </a:r>
            <a:r>
              <a:rPr dirty="0" sz="3950">
                <a:latin typeface="Trebuchet MS"/>
                <a:cs typeface="Trebuchet MS"/>
              </a:rPr>
              <a:t>кескіндер,</a:t>
            </a:r>
            <a:r>
              <a:rPr dirty="0" sz="3950" spc="-12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м</a:t>
            </a:r>
            <a:r>
              <a:rPr dirty="0" sz="3950">
                <a:latin typeface="Microsoft Sans Serif"/>
                <a:cs typeface="Microsoft Sans Serif"/>
              </a:rPr>
              <a:t>ә</a:t>
            </a:r>
            <a:r>
              <a:rPr dirty="0" sz="3950">
                <a:latin typeface="Trebuchet MS"/>
                <a:cs typeface="Trebuchet MS"/>
              </a:rPr>
              <a:t>тін,</a:t>
            </a:r>
            <a:r>
              <a:rPr dirty="0" sz="3950" spc="-12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модельдеу</a:t>
            </a:r>
            <a:r>
              <a:rPr dirty="0" sz="3950" spc="-12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ж</a:t>
            </a:r>
            <a:r>
              <a:rPr dirty="0" sz="3950">
                <a:latin typeface="Microsoft Sans Serif"/>
                <a:cs typeface="Microsoft Sans Serif"/>
              </a:rPr>
              <a:t>ә</a:t>
            </a:r>
            <a:r>
              <a:rPr dirty="0" sz="3950">
                <a:latin typeface="Trebuchet MS"/>
                <a:cs typeface="Trebuchet MS"/>
              </a:rPr>
              <a:t>не</a:t>
            </a:r>
            <a:r>
              <a:rPr dirty="0" sz="3950" spc="-125">
                <a:latin typeface="Trebuchet MS"/>
                <a:cs typeface="Trebuchet MS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бейнені </a:t>
            </a:r>
            <a:r>
              <a:rPr dirty="0" sz="3950">
                <a:latin typeface="Trebuchet MS"/>
                <a:cs typeface="Trebuchet MS"/>
              </a:rPr>
              <a:t>жасау</a:t>
            </a:r>
            <a:r>
              <a:rPr dirty="0" sz="3950" spc="-95">
                <a:latin typeface="Trebuchet MS"/>
                <a:cs typeface="Trebuchet MS"/>
              </a:rPr>
              <a:t> </a:t>
            </a:r>
            <a:r>
              <a:rPr dirty="0" sz="3950">
                <a:latin typeface="Microsoft Sans Serif"/>
                <a:cs typeface="Microsoft Sans Serif"/>
              </a:rPr>
              <a:t>ү</a:t>
            </a:r>
            <a:r>
              <a:rPr dirty="0" sz="3950">
                <a:latin typeface="Trebuchet MS"/>
                <a:cs typeface="Trebuchet MS"/>
              </a:rPr>
              <a:t>шін</a:t>
            </a:r>
            <a:r>
              <a:rPr dirty="0" sz="3950" spc="-9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пайдалану</a:t>
            </a:r>
            <a:r>
              <a:rPr dirty="0" sz="3950">
                <a:latin typeface="Microsoft Sans Serif"/>
                <a:cs typeface="Microsoft Sans Serif"/>
              </a:rPr>
              <a:t>ғ</a:t>
            </a:r>
            <a:r>
              <a:rPr dirty="0" sz="3950">
                <a:latin typeface="Trebuchet MS"/>
                <a:cs typeface="Trebuchet MS"/>
              </a:rPr>
              <a:t>а</a:t>
            </a:r>
            <a:r>
              <a:rPr dirty="0" sz="3950" spc="-95">
                <a:latin typeface="Trebuchet MS"/>
                <a:cs typeface="Trebuchet MS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болатын </a:t>
            </a:r>
            <a:r>
              <a:rPr dirty="0" sz="3950">
                <a:latin typeface="Trebuchet MS"/>
                <a:cs typeface="Trebuchet MS"/>
              </a:rPr>
              <a:t>алгоритмдерді</a:t>
            </a:r>
            <a:r>
              <a:rPr dirty="0" sz="3950" spc="-14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(ChatGPT</a:t>
            </a:r>
            <a:r>
              <a:rPr dirty="0" sz="3950" spc="-140">
                <a:latin typeface="Trebuchet MS"/>
                <a:cs typeface="Trebuchet MS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сия</a:t>
            </a:r>
            <a:r>
              <a:rPr dirty="0" sz="3950" spc="-10">
                <a:latin typeface="Microsoft Sans Serif"/>
                <a:cs typeface="Microsoft Sans Serif"/>
              </a:rPr>
              <a:t>қ</a:t>
            </a:r>
            <a:r>
              <a:rPr dirty="0" sz="3950" spc="-10">
                <a:latin typeface="Trebuchet MS"/>
                <a:cs typeface="Trebuchet MS"/>
              </a:rPr>
              <a:t>ты) сипаттайды.</a:t>
            </a:r>
            <a:endParaRPr sz="3950">
              <a:latin typeface="Trebuchet MS"/>
              <a:cs typeface="Trebuchet MS"/>
            </a:endParaRPr>
          </a:p>
          <a:p>
            <a:pPr algn="just" marL="516255" marR="229235" indent="-503555">
              <a:lnSpc>
                <a:spcPts val="4220"/>
              </a:lnSpc>
              <a:spcBef>
                <a:spcPts val="605"/>
              </a:spcBef>
              <a:buSzPct val="122784"/>
              <a:buChar char="•"/>
              <a:tabLst>
                <a:tab pos="516255" algn="l"/>
              </a:tabLst>
            </a:pPr>
            <a:r>
              <a:rPr dirty="0" sz="3950">
                <a:latin typeface="Trebuchet MS"/>
                <a:cs typeface="Trebuchet MS"/>
              </a:rPr>
              <a:t>Б</a:t>
            </a:r>
            <a:r>
              <a:rPr dirty="0" sz="3950">
                <a:latin typeface="Microsoft Sans Serif"/>
                <a:cs typeface="Microsoft Sans Serif"/>
              </a:rPr>
              <a:t>ұ</a:t>
            </a:r>
            <a:r>
              <a:rPr dirty="0" sz="3950">
                <a:latin typeface="Trebuchet MS"/>
                <a:cs typeface="Trebuchet MS"/>
              </a:rPr>
              <a:t>л</a:t>
            </a:r>
            <a:r>
              <a:rPr dirty="0" sz="3950" spc="-13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салада</a:t>
            </a:r>
            <a:r>
              <a:rPr dirty="0" sz="3950">
                <a:latin typeface="Microsoft Sans Serif"/>
                <a:cs typeface="Microsoft Sans Serif"/>
              </a:rPr>
              <a:t>ғ</a:t>
            </a:r>
            <a:r>
              <a:rPr dirty="0" sz="3950">
                <a:latin typeface="Trebuchet MS"/>
                <a:cs typeface="Trebuchet MS"/>
              </a:rPr>
              <a:t>ы</a:t>
            </a:r>
            <a:r>
              <a:rPr dirty="0" sz="3950" spc="-13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со</a:t>
            </a:r>
            <a:r>
              <a:rPr dirty="0" sz="3950">
                <a:latin typeface="Microsoft Sans Serif"/>
                <a:cs typeface="Microsoft Sans Serif"/>
              </a:rPr>
              <a:t>ңғ</a:t>
            </a:r>
            <a:r>
              <a:rPr dirty="0" sz="3950">
                <a:latin typeface="Trebuchet MS"/>
                <a:cs typeface="Trebuchet MS"/>
              </a:rPr>
              <a:t>ы</a:t>
            </a:r>
            <a:r>
              <a:rPr dirty="0" sz="3950" spc="-13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жетістіктер</a:t>
            </a:r>
            <a:r>
              <a:rPr dirty="0" sz="3950" spc="-130">
                <a:latin typeface="Trebuchet MS"/>
                <a:cs typeface="Trebuchet MS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мазм</a:t>
            </a:r>
            <a:r>
              <a:rPr dirty="0" sz="3950" spc="-10">
                <a:latin typeface="Microsoft Sans Serif"/>
                <a:cs typeface="Microsoft Sans Serif"/>
              </a:rPr>
              <a:t>ұ</a:t>
            </a:r>
            <a:r>
              <a:rPr dirty="0" sz="3950" spc="-10">
                <a:latin typeface="Trebuchet MS"/>
                <a:cs typeface="Trebuchet MS"/>
              </a:rPr>
              <a:t>нды </a:t>
            </a:r>
            <a:r>
              <a:rPr dirty="0" sz="3950">
                <a:latin typeface="Trebuchet MS"/>
                <a:cs typeface="Trebuchet MS"/>
              </a:rPr>
              <a:t>жасау</a:t>
            </a:r>
            <a:r>
              <a:rPr dirty="0" sz="3950">
                <a:latin typeface="Microsoft Sans Serif"/>
                <a:cs typeface="Microsoft Sans Serif"/>
              </a:rPr>
              <a:t>ғ</a:t>
            </a:r>
            <a:r>
              <a:rPr dirty="0" sz="3950">
                <a:latin typeface="Trebuchet MS"/>
                <a:cs typeface="Trebuchet MS"/>
              </a:rPr>
              <a:t>а</a:t>
            </a:r>
            <a:r>
              <a:rPr dirty="0" sz="3950" spc="-14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деген</a:t>
            </a:r>
            <a:r>
              <a:rPr dirty="0" sz="3950" spc="-135">
                <a:latin typeface="Trebuchet MS"/>
                <a:cs typeface="Trebuchet MS"/>
              </a:rPr>
              <a:t> </a:t>
            </a:r>
            <a:r>
              <a:rPr dirty="0" sz="3950" spc="-25">
                <a:latin typeface="Trebuchet MS"/>
                <a:cs typeface="Trebuchet MS"/>
              </a:rPr>
              <a:t>к</a:t>
            </a:r>
            <a:r>
              <a:rPr dirty="0" sz="3950" spc="-25">
                <a:latin typeface="Microsoft Sans Serif"/>
                <a:cs typeface="Microsoft Sans Serif"/>
              </a:rPr>
              <a:t>ө</a:t>
            </a:r>
            <a:r>
              <a:rPr dirty="0" sz="3950" spc="-25">
                <a:latin typeface="Trebuchet MS"/>
                <a:cs typeface="Trebuchet MS"/>
              </a:rPr>
              <a:t>з</a:t>
            </a:r>
            <a:r>
              <a:rPr dirty="0" sz="3950" spc="-25">
                <a:latin typeface="Microsoft Sans Serif"/>
                <a:cs typeface="Microsoft Sans Serif"/>
              </a:rPr>
              <a:t>қ</a:t>
            </a:r>
            <a:r>
              <a:rPr dirty="0" sz="3950" spc="-25">
                <a:latin typeface="Trebuchet MS"/>
                <a:cs typeface="Trebuchet MS"/>
              </a:rPr>
              <a:t>арасымызды</a:t>
            </a:r>
            <a:r>
              <a:rPr dirty="0" sz="3950" spc="-135">
                <a:latin typeface="Trebuchet MS"/>
                <a:cs typeface="Trebuchet MS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т</a:t>
            </a:r>
            <a:r>
              <a:rPr dirty="0" sz="3950" spc="-10">
                <a:latin typeface="Microsoft Sans Serif"/>
                <a:cs typeface="Microsoft Sans Serif"/>
              </a:rPr>
              <a:t>ү</a:t>
            </a:r>
            <a:r>
              <a:rPr dirty="0" sz="3950" spc="-10">
                <a:latin typeface="Trebuchet MS"/>
                <a:cs typeface="Trebuchet MS"/>
              </a:rPr>
              <a:t>бегейлі </a:t>
            </a:r>
            <a:r>
              <a:rPr dirty="0" sz="3950">
                <a:latin typeface="Microsoft Sans Serif"/>
                <a:cs typeface="Microsoft Sans Serif"/>
              </a:rPr>
              <a:t>ө</a:t>
            </a:r>
            <a:r>
              <a:rPr dirty="0" sz="3950">
                <a:latin typeface="Trebuchet MS"/>
                <a:cs typeface="Trebuchet MS"/>
              </a:rPr>
              <a:t>згертуге</a:t>
            </a:r>
            <a:r>
              <a:rPr dirty="0" sz="3950" spc="-12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м</a:t>
            </a:r>
            <a:r>
              <a:rPr dirty="0" sz="3950">
                <a:latin typeface="Microsoft Sans Serif"/>
                <a:cs typeface="Microsoft Sans Serif"/>
              </a:rPr>
              <a:t>ү</a:t>
            </a:r>
            <a:r>
              <a:rPr dirty="0" sz="3950">
                <a:latin typeface="Trebuchet MS"/>
                <a:cs typeface="Trebuchet MS"/>
              </a:rPr>
              <a:t>мкіндік</a:t>
            </a:r>
            <a:r>
              <a:rPr dirty="0" sz="3950" spc="-110">
                <a:latin typeface="Trebuchet MS"/>
                <a:cs typeface="Trebuchet MS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береді.</a:t>
            </a:r>
            <a:endParaRPr sz="3950">
              <a:latin typeface="Trebuchet MS"/>
              <a:cs typeface="Trebuchet MS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761" y="761"/>
            <a:ext cx="20102830" cy="11308080"/>
            <a:chOff x="761" y="761"/>
            <a:chExt cx="20102830" cy="1130808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28931" y="3503676"/>
              <a:ext cx="7397495" cy="5071872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39243" y="3607308"/>
              <a:ext cx="6978396" cy="4652772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5240"/>
            <a:ext cx="20104100" cy="11294110"/>
            <a:chOff x="0" y="15240"/>
            <a:chExt cx="20104100" cy="1129411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5240"/>
              <a:ext cx="20104100" cy="1129411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07052" y="1196340"/>
              <a:ext cx="13612367" cy="4419599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5210175" y="779144"/>
            <a:ext cx="14133830" cy="5146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339090">
              <a:lnSpc>
                <a:spcPct val="100000"/>
              </a:lnSpc>
              <a:spcBef>
                <a:spcPts val="100"/>
              </a:spcBef>
            </a:pPr>
            <a:r>
              <a:rPr dirty="0" sz="4800" spc="540" b="1">
                <a:latin typeface="Arial"/>
                <a:cs typeface="Arial"/>
              </a:rPr>
              <a:t>Г</a:t>
            </a:r>
            <a:r>
              <a:rPr dirty="0" sz="4800" spc="545" b="1">
                <a:latin typeface="Arial"/>
                <a:cs typeface="Arial"/>
              </a:rPr>
              <a:t>ене</a:t>
            </a:r>
            <a:r>
              <a:rPr dirty="0" sz="4800" spc="540" b="1">
                <a:latin typeface="Arial"/>
                <a:cs typeface="Arial"/>
              </a:rPr>
              <a:t>р</a:t>
            </a:r>
            <a:r>
              <a:rPr dirty="0" sz="4800" spc="545" b="1">
                <a:latin typeface="Arial"/>
                <a:cs typeface="Arial"/>
              </a:rPr>
              <a:t>а</a:t>
            </a:r>
            <a:r>
              <a:rPr dirty="0" sz="4800" spc="540" b="1">
                <a:latin typeface="Arial"/>
                <a:cs typeface="Arial"/>
              </a:rPr>
              <a:t>тивт</a:t>
            </a:r>
            <a:r>
              <a:rPr dirty="0" sz="4800" spc="-15" b="1">
                <a:latin typeface="Arial"/>
                <a:cs typeface="Arial"/>
              </a:rPr>
              <a:t>і</a:t>
            </a:r>
            <a:r>
              <a:rPr dirty="0" sz="4800" spc="1115" b="1">
                <a:latin typeface="Arial"/>
                <a:cs typeface="Arial"/>
              </a:rPr>
              <a:t> </a:t>
            </a:r>
            <a:r>
              <a:rPr dirty="0" sz="4800" spc="530" b="1">
                <a:latin typeface="Arial"/>
                <a:cs typeface="Arial"/>
              </a:rPr>
              <a:t>жасан</a:t>
            </a:r>
            <a:r>
              <a:rPr dirty="0" sz="4800" spc="525" b="1">
                <a:latin typeface="Arial"/>
                <a:cs typeface="Arial"/>
              </a:rPr>
              <a:t>д</a:t>
            </a:r>
            <a:r>
              <a:rPr dirty="0" sz="4800" spc="-30" b="1">
                <a:latin typeface="Arial"/>
                <a:cs typeface="Arial"/>
              </a:rPr>
              <a:t>ы</a:t>
            </a:r>
            <a:r>
              <a:rPr dirty="0" sz="4800" spc="1120" b="1">
                <a:latin typeface="Arial"/>
                <a:cs typeface="Arial"/>
              </a:rPr>
              <a:t> </a:t>
            </a:r>
            <a:r>
              <a:rPr dirty="0" sz="4800" spc="540" b="1">
                <a:latin typeface="Arial"/>
                <a:cs typeface="Arial"/>
              </a:rPr>
              <a:t>и</a:t>
            </a:r>
            <a:r>
              <a:rPr dirty="0" sz="4800" spc="545" b="1">
                <a:latin typeface="Arial"/>
                <a:cs typeface="Arial"/>
              </a:rPr>
              <a:t>н</a:t>
            </a:r>
            <a:r>
              <a:rPr dirty="0" sz="4800" spc="540" b="1">
                <a:latin typeface="Arial"/>
                <a:cs typeface="Arial"/>
              </a:rPr>
              <a:t>т</a:t>
            </a:r>
            <a:r>
              <a:rPr dirty="0" sz="4800" spc="545" b="1">
                <a:latin typeface="Arial"/>
                <a:cs typeface="Arial"/>
              </a:rPr>
              <a:t>елле</a:t>
            </a:r>
            <a:r>
              <a:rPr dirty="0" sz="4800" spc="540" b="1">
                <a:latin typeface="Arial"/>
                <a:cs typeface="Arial"/>
              </a:rPr>
              <a:t>к</a:t>
            </a:r>
            <a:r>
              <a:rPr dirty="0" sz="4800" spc="-15" b="1">
                <a:latin typeface="Arial"/>
                <a:cs typeface="Arial"/>
              </a:rPr>
              <a:t>т</a:t>
            </a:r>
            <a:r>
              <a:rPr dirty="0" sz="4800" spc="1115" b="1">
                <a:latin typeface="Arial"/>
                <a:cs typeface="Arial"/>
              </a:rPr>
              <a:t> </a:t>
            </a:r>
            <a:r>
              <a:rPr dirty="0" sz="4800">
                <a:latin typeface="Microsoft Sans Serif"/>
                <a:cs typeface="Microsoft Sans Serif"/>
              </a:rPr>
              <a:t>-</a:t>
            </a:r>
            <a:r>
              <a:rPr dirty="0" sz="4800" spc="1180">
                <a:latin typeface="Microsoft Sans Serif"/>
                <a:cs typeface="Microsoft Sans Serif"/>
              </a:rPr>
              <a:t> </a:t>
            </a:r>
            <a:r>
              <a:rPr dirty="0" sz="4800" spc="505">
                <a:latin typeface="Microsoft Sans Serif"/>
                <a:cs typeface="Microsoft Sans Serif"/>
              </a:rPr>
              <a:t>ба</a:t>
            </a:r>
            <a:r>
              <a:rPr dirty="0" sz="4800" spc="-55">
                <a:latin typeface="Microsoft Sans Serif"/>
                <a:cs typeface="Microsoft Sans Serif"/>
              </a:rPr>
              <a:t>р</a:t>
            </a:r>
            <a:r>
              <a:rPr dirty="0" sz="4800" spc="315">
                <a:latin typeface="Microsoft Sans Serif"/>
                <a:cs typeface="Microsoft Sans Serif"/>
              </a:rPr>
              <a:t> </a:t>
            </a:r>
            <a:r>
              <a:rPr dirty="0" sz="4800" spc="65">
                <a:latin typeface="Microsoft Sans Serif"/>
                <a:cs typeface="Microsoft Sans Serif"/>
              </a:rPr>
              <a:t>деректерден</a:t>
            </a:r>
            <a:r>
              <a:rPr dirty="0" sz="4800" spc="355">
                <a:latin typeface="Microsoft Sans Serif"/>
                <a:cs typeface="Microsoft Sans Serif"/>
              </a:rPr>
              <a:t> </a:t>
            </a:r>
            <a:r>
              <a:rPr dirty="0" sz="4800" spc="85">
                <a:latin typeface="Microsoft Sans Serif"/>
                <a:cs typeface="Microsoft Sans Serif"/>
              </a:rPr>
              <a:t>алынған</a:t>
            </a:r>
            <a:r>
              <a:rPr dirty="0" sz="4800" spc="370">
                <a:latin typeface="Microsoft Sans Serif"/>
                <a:cs typeface="Microsoft Sans Serif"/>
              </a:rPr>
              <a:t> </a:t>
            </a:r>
            <a:r>
              <a:rPr dirty="0" sz="4800" spc="100">
                <a:latin typeface="Microsoft Sans Serif"/>
                <a:cs typeface="Microsoft Sans Serif"/>
              </a:rPr>
              <a:t>үлгілер</a:t>
            </a:r>
            <a:r>
              <a:rPr dirty="0" sz="4800" spc="375">
                <a:latin typeface="Microsoft Sans Serif"/>
                <a:cs typeface="Microsoft Sans Serif"/>
              </a:rPr>
              <a:t> </a:t>
            </a:r>
            <a:r>
              <a:rPr dirty="0" sz="4800">
                <a:latin typeface="Microsoft Sans Serif"/>
                <a:cs typeface="Microsoft Sans Serif"/>
              </a:rPr>
              <a:t>мен</a:t>
            </a:r>
            <a:r>
              <a:rPr dirty="0" sz="4800" spc="365">
                <a:latin typeface="Microsoft Sans Serif"/>
                <a:cs typeface="Microsoft Sans Serif"/>
              </a:rPr>
              <a:t> </a:t>
            </a:r>
            <a:r>
              <a:rPr dirty="0" sz="4800" spc="45">
                <a:latin typeface="Microsoft Sans Serif"/>
                <a:cs typeface="Microsoft Sans Serif"/>
              </a:rPr>
              <a:t>құрылымдар </a:t>
            </a:r>
            <a:r>
              <a:rPr dirty="0" sz="4800">
                <a:latin typeface="Microsoft Sans Serif"/>
                <a:cs typeface="Microsoft Sans Serif"/>
              </a:rPr>
              <a:t>негізінде</a:t>
            </a:r>
            <a:r>
              <a:rPr dirty="0" sz="4800" spc="10">
                <a:latin typeface="Microsoft Sans Serif"/>
                <a:cs typeface="Microsoft Sans Serif"/>
              </a:rPr>
              <a:t> </a:t>
            </a:r>
            <a:r>
              <a:rPr dirty="0" sz="4800">
                <a:latin typeface="Microsoft Sans Serif"/>
                <a:cs typeface="Microsoft Sans Serif"/>
              </a:rPr>
              <a:t>кескіндер,</a:t>
            </a:r>
            <a:r>
              <a:rPr dirty="0" sz="4800" spc="10">
                <a:latin typeface="Microsoft Sans Serif"/>
                <a:cs typeface="Microsoft Sans Serif"/>
              </a:rPr>
              <a:t> </a:t>
            </a:r>
            <a:r>
              <a:rPr dirty="0" sz="4800">
                <a:latin typeface="Microsoft Sans Serif"/>
                <a:cs typeface="Microsoft Sans Serif"/>
              </a:rPr>
              <a:t>мәтін</a:t>
            </a:r>
            <a:r>
              <a:rPr dirty="0" sz="4800" spc="20">
                <a:latin typeface="Microsoft Sans Serif"/>
                <a:cs typeface="Microsoft Sans Serif"/>
              </a:rPr>
              <a:t> </a:t>
            </a:r>
            <a:r>
              <a:rPr dirty="0" sz="4800">
                <a:latin typeface="Microsoft Sans Serif"/>
                <a:cs typeface="Microsoft Sans Serif"/>
              </a:rPr>
              <a:t>немесе</a:t>
            </a:r>
            <a:r>
              <a:rPr dirty="0" sz="4800" spc="20">
                <a:latin typeface="Microsoft Sans Serif"/>
                <a:cs typeface="Microsoft Sans Serif"/>
              </a:rPr>
              <a:t> </a:t>
            </a:r>
            <a:r>
              <a:rPr dirty="0" sz="4800">
                <a:latin typeface="Microsoft Sans Serif"/>
                <a:cs typeface="Microsoft Sans Serif"/>
              </a:rPr>
              <a:t>музыка</a:t>
            </a:r>
            <a:r>
              <a:rPr dirty="0" sz="4800" spc="20">
                <a:latin typeface="Microsoft Sans Serif"/>
                <a:cs typeface="Microsoft Sans Serif"/>
              </a:rPr>
              <a:t> </a:t>
            </a:r>
            <a:r>
              <a:rPr dirty="0" sz="4800" spc="-10">
                <a:latin typeface="Microsoft Sans Serif"/>
                <a:cs typeface="Microsoft Sans Serif"/>
              </a:rPr>
              <a:t>сияқты </a:t>
            </a:r>
            <a:r>
              <a:rPr dirty="0" sz="4800">
                <a:latin typeface="Microsoft Sans Serif"/>
                <a:cs typeface="Microsoft Sans Serif"/>
              </a:rPr>
              <a:t>жаңа</a:t>
            </a:r>
            <a:r>
              <a:rPr dirty="0" sz="4800" spc="-90">
                <a:latin typeface="Microsoft Sans Serif"/>
                <a:cs typeface="Microsoft Sans Serif"/>
              </a:rPr>
              <a:t> </a:t>
            </a:r>
            <a:r>
              <a:rPr dirty="0" sz="4800">
                <a:latin typeface="Microsoft Sans Serif"/>
                <a:cs typeface="Microsoft Sans Serif"/>
              </a:rPr>
              <a:t>түпнұсқа</a:t>
            </a:r>
            <a:r>
              <a:rPr dirty="0" sz="4800" spc="-90">
                <a:latin typeface="Microsoft Sans Serif"/>
                <a:cs typeface="Microsoft Sans Serif"/>
              </a:rPr>
              <a:t> </a:t>
            </a:r>
            <a:r>
              <a:rPr dirty="0" sz="4800">
                <a:latin typeface="Microsoft Sans Serif"/>
                <a:cs typeface="Microsoft Sans Serif"/>
              </a:rPr>
              <a:t>мазмұнды</a:t>
            </a:r>
            <a:r>
              <a:rPr dirty="0" sz="4800" spc="-90">
                <a:latin typeface="Microsoft Sans Serif"/>
                <a:cs typeface="Microsoft Sans Serif"/>
              </a:rPr>
              <a:t> </a:t>
            </a:r>
            <a:r>
              <a:rPr dirty="0" sz="4800">
                <a:latin typeface="Microsoft Sans Serif"/>
                <a:cs typeface="Microsoft Sans Serif"/>
              </a:rPr>
              <a:t>жасау</a:t>
            </a:r>
            <a:r>
              <a:rPr dirty="0" sz="4800" spc="-90">
                <a:latin typeface="Microsoft Sans Serif"/>
                <a:cs typeface="Microsoft Sans Serif"/>
              </a:rPr>
              <a:t> </a:t>
            </a:r>
            <a:r>
              <a:rPr dirty="0" sz="4800">
                <a:latin typeface="Microsoft Sans Serif"/>
                <a:cs typeface="Microsoft Sans Serif"/>
              </a:rPr>
              <a:t>үшін</a:t>
            </a:r>
            <a:r>
              <a:rPr dirty="0" sz="4800" spc="-85">
                <a:latin typeface="Microsoft Sans Serif"/>
                <a:cs typeface="Microsoft Sans Serif"/>
              </a:rPr>
              <a:t> </a:t>
            </a:r>
            <a:r>
              <a:rPr dirty="0" sz="4800" spc="-10">
                <a:latin typeface="Microsoft Sans Serif"/>
                <a:cs typeface="Microsoft Sans Serif"/>
              </a:rPr>
              <a:t>машиналық </a:t>
            </a:r>
            <a:r>
              <a:rPr dirty="0" sz="4800">
                <a:latin typeface="Microsoft Sans Serif"/>
                <a:cs typeface="Microsoft Sans Serif"/>
              </a:rPr>
              <a:t>оқыту</a:t>
            </a:r>
            <a:r>
              <a:rPr dirty="0" sz="4800" spc="385">
                <a:latin typeface="Microsoft Sans Serif"/>
                <a:cs typeface="Microsoft Sans Serif"/>
              </a:rPr>
              <a:t> </a:t>
            </a:r>
            <a:r>
              <a:rPr dirty="0" sz="4800" spc="114">
                <a:latin typeface="Microsoft Sans Serif"/>
                <a:cs typeface="Microsoft Sans Serif"/>
              </a:rPr>
              <a:t>үлгілерін</a:t>
            </a:r>
            <a:r>
              <a:rPr dirty="0" sz="4800" spc="380">
                <a:latin typeface="Microsoft Sans Serif"/>
                <a:cs typeface="Microsoft Sans Serif"/>
              </a:rPr>
              <a:t> </a:t>
            </a:r>
            <a:r>
              <a:rPr dirty="0" sz="4800" spc="120">
                <a:latin typeface="Microsoft Sans Serif"/>
                <a:cs typeface="Microsoft Sans Serif"/>
              </a:rPr>
              <a:t>пайдаланатын</a:t>
            </a:r>
            <a:r>
              <a:rPr dirty="0" sz="4800" spc="380">
                <a:latin typeface="Microsoft Sans Serif"/>
                <a:cs typeface="Microsoft Sans Serif"/>
              </a:rPr>
              <a:t> </a:t>
            </a:r>
            <a:r>
              <a:rPr dirty="0" sz="4800" spc="65">
                <a:latin typeface="Microsoft Sans Serif"/>
                <a:cs typeface="Microsoft Sans Serif"/>
              </a:rPr>
              <a:t>AI</a:t>
            </a:r>
            <a:r>
              <a:rPr dirty="0" sz="4800" spc="385">
                <a:latin typeface="Microsoft Sans Serif"/>
                <a:cs typeface="Microsoft Sans Serif"/>
              </a:rPr>
              <a:t> </a:t>
            </a:r>
            <a:r>
              <a:rPr dirty="0" sz="4800">
                <a:latin typeface="Microsoft Sans Serif"/>
                <a:cs typeface="Microsoft Sans Serif"/>
              </a:rPr>
              <a:t>қосалқы</a:t>
            </a:r>
            <a:r>
              <a:rPr dirty="0" sz="4800" spc="385">
                <a:latin typeface="Microsoft Sans Serif"/>
                <a:cs typeface="Microsoft Sans Serif"/>
              </a:rPr>
              <a:t> </a:t>
            </a:r>
            <a:r>
              <a:rPr dirty="0" sz="4800" spc="80">
                <a:latin typeface="Microsoft Sans Serif"/>
                <a:cs typeface="Microsoft Sans Serif"/>
              </a:rPr>
              <a:t>түрі. </a:t>
            </a:r>
            <a:r>
              <a:rPr dirty="0" sz="4800">
                <a:latin typeface="Microsoft Sans Serif"/>
                <a:cs typeface="Microsoft Sans Serif"/>
              </a:rPr>
              <a:t>Генеративті</a:t>
            </a:r>
            <a:r>
              <a:rPr dirty="0" sz="4800" spc="425">
                <a:latin typeface="Microsoft Sans Serif"/>
                <a:cs typeface="Microsoft Sans Serif"/>
              </a:rPr>
              <a:t> </a:t>
            </a:r>
            <a:r>
              <a:rPr dirty="0" sz="4800">
                <a:latin typeface="Microsoft Sans Serif"/>
                <a:cs typeface="Microsoft Sans Serif"/>
              </a:rPr>
              <a:t>AI</a:t>
            </a:r>
            <a:r>
              <a:rPr dirty="0" sz="4800" spc="430">
                <a:latin typeface="Microsoft Sans Serif"/>
                <a:cs typeface="Microsoft Sans Serif"/>
              </a:rPr>
              <a:t> </a:t>
            </a:r>
            <a:r>
              <a:rPr dirty="0" sz="4800">
                <a:latin typeface="Microsoft Sans Serif"/>
                <a:cs typeface="Microsoft Sans Serif"/>
              </a:rPr>
              <a:t>қолданатын</a:t>
            </a:r>
            <a:r>
              <a:rPr dirty="0" sz="4800" spc="425">
                <a:latin typeface="Microsoft Sans Serif"/>
                <a:cs typeface="Microsoft Sans Serif"/>
              </a:rPr>
              <a:t> </a:t>
            </a:r>
            <a:r>
              <a:rPr dirty="0" sz="4800">
                <a:latin typeface="Microsoft Sans Serif"/>
                <a:cs typeface="Microsoft Sans Serif"/>
              </a:rPr>
              <a:t>модельдердің</a:t>
            </a:r>
            <a:r>
              <a:rPr dirty="0" sz="4800" spc="425">
                <a:latin typeface="Microsoft Sans Serif"/>
                <a:cs typeface="Microsoft Sans Serif"/>
              </a:rPr>
              <a:t> </a:t>
            </a:r>
            <a:r>
              <a:rPr dirty="0" sz="4800" spc="-10">
                <a:latin typeface="Microsoft Sans Serif"/>
                <a:cs typeface="Microsoft Sans Serif"/>
              </a:rPr>
              <a:t>негізгі </a:t>
            </a:r>
            <a:r>
              <a:rPr dirty="0" sz="4800">
                <a:latin typeface="Microsoft Sans Serif"/>
                <a:cs typeface="Microsoft Sans Serif"/>
              </a:rPr>
              <a:t>түрлерінің</a:t>
            </a:r>
            <a:r>
              <a:rPr dirty="0" sz="4800" spc="-165">
                <a:latin typeface="Microsoft Sans Serif"/>
                <a:cs typeface="Microsoft Sans Serif"/>
              </a:rPr>
              <a:t> </a:t>
            </a:r>
            <a:r>
              <a:rPr dirty="0" sz="4800">
                <a:latin typeface="Microsoft Sans Serif"/>
                <a:cs typeface="Microsoft Sans Serif"/>
              </a:rPr>
              <a:t>бірі</a:t>
            </a:r>
            <a:r>
              <a:rPr dirty="0" sz="4800" spc="-160">
                <a:latin typeface="Microsoft Sans Serif"/>
                <a:cs typeface="Microsoft Sans Serif"/>
              </a:rPr>
              <a:t> </a:t>
            </a:r>
            <a:r>
              <a:rPr dirty="0" sz="4800">
                <a:latin typeface="Microsoft Sans Serif"/>
                <a:cs typeface="Microsoft Sans Serif"/>
              </a:rPr>
              <a:t>-</a:t>
            </a:r>
            <a:r>
              <a:rPr dirty="0" sz="4800" spc="-155">
                <a:latin typeface="Microsoft Sans Serif"/>
                <a:cs typeface="Microsoft Sans Serif"/>
              </a:rPr>
              <a:t> </a:t>
            </a:r>
            <a:r>
              <a:rPr dirty="0" sz="4800">
                <a:latin typeface="Microsoft Sans Serif"/>
                <a:cs typeface="Microsoft Sans Serif"/>
              </a:rPr>
              <a:t>үлкен</a:t>
            </a:r>
            <a:r>
              <a:rPr dirty="0" sz="4800" spc="-160">
                <a:latin typeface="Microsoft Sans Serif"/>
                <a:cs typeface="Microsoft Sans Serif"/>
              </a:rPr>
              <a:t> </a:t>
            </a:r>
            <a:r>
              <a:rPr dirty="0" sz="4800" spc="-10">
                <a:latin typeface="Microsoft Sans Serif"/>
                <a:cs typeface="Microsoft Sans Serif"/>
              </a:rPr>
              <a:t>тілдік</a:t>
            </a:r>
            <a:r>
              <a:rPr dirty="0" sz="4800" spc="-160">
                <a:latin typeface="Microsoft Sans Serif"/>
                <a:cs typeface="Microsoft Sans Serif"/>
              </a:rPr>
              <a:t> </a:t>
            </a:r>
            <a:r>
              <a:rPr dirty="0" sz="4800">
                <a:latin typeface="Microsoft Sans Serif"/>
                <a:cs typeface="Microsoft Sans Serif"/>
              </a:rPr>
              <a:t>модель</a:t>
            </a:r>
            <a:r>
              <a:rPr dirty="0" sz="4800" spc="-160">
                <a:latin typeface="Microsoft Sans Serif"/>
                <a:cs typeface="Microsoft Sans Serif"/>
              </a:rPr>
              <a:t> </a:t>
            </a:r>
            <a:r>
              <a:rPr dirty="0" sz="4800" spc="-10">
                <a:latin typeface="Microsoft Sans Serif"/>
                <a:cs typeface="Microsoft Sans Serif"/>
              </a:rPr>
              <a:t>(LLM).</a:t>
            </a:r>
            <a:endParaRPr sz="4800">
              <a:latin typeface="Microsoft Sans Serif"/>
              <a:cs typeface="Microsoft Sans Serif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30165" y="1312544"/>
            <a:ext cx="980376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/>
              <a:t>Модельдер</a:t>
            </a:r>
            <a:r>
              <a:rPr dirty="0" sz="4800" spc="-170"/>
              <a:t> </a:t>
            </a:r>
            <a:r>
              <a:rPr dirty="0" sz="4800"/>
              <a:t>мен</a:t>
            </a:r>
            <a:r>
              <a:rPr dirty="0" sz="4800" spc="-160"/>
              <a:t> </a:t>
            </a:r>
            <a:r>
              <a:rPr dirty="0" sz="4800" spc="-10"/>
              <a:t>архитектуралар</a:t>
            </a:r>
            <a:endParaRPr sz="4800"/>
          </a:p>
        </p:txBody>
      </p:sp>
      <p:sp>
        <p:nvSpPr>
          <p:cNvPr id="4" name="object 4" descr=""/>
          <p:cNvSpPr txBox="1"/>
          <p:nvPr/>
        </p:nvSpPr>
        <p:spPr>
          <a:xfrm>
            <a:off x="2586989" y="3025140"/>
            <a:ext cx="15246985" cy="61207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281940">
              <a:lnSpc>
                <a:spcPct val="100000"/>
              </a:lnSpc>
              <a:spcBef>
                <a:spcPts val="95"/>
              </a:spcBef>
            </a:pPr>
            <a:r>
              <a:rPr dirty="0" sz="4000" b="1">
                <a:latin typeface="Arial"/>
                <a:cs typeface="Arial"/>
              </a:rPr>
              <a:t>Негізгі</a:t>
            </a:r>
            <a:r>
              <a:rPr dirty="0" sz="4000" spc="-80" b="1">
                <a:latin typeface="Arial"/>
                <a:cs typeface="Arial"/>
              </a:rPr>
              <a:t> </a:t>
            </a:r>
            <a:r>
              <a:rPr dirty="0" sz="4000" b="1">
                <a:latin typeface="Arial"/>
                <a:cs typeface="Arial"/>
              </a:rPr>
              <a:t>үлгілер</a:t>
            </a:r>
            <a:r>
              <a:rPr dirty="0" sz="4000" spc="-75" b="1">
                <a:latin typeface="Arial"/>
                <a:cs typeface="Arial"/>
              </a:rPr>
              <a:t> </a:t>
            </a:r>
            <a:r>
              <a:rPr dirty="0" sz="4000" b="1">
                <a:latin typeface="Arial"/>
                <a:cs typeface="Arial"/>
              </a:rPr>
              <a:t>(Foundation</a:t>
            </a:r>
            <a:r>
              <a:rPr dirty="0" sz="4000" spc="-75" b="1">
                <a:latin typeface="Arial"/>
                <a:cs typeface="Arial"/>
              </a:rPr>
              <a:t> </a:t>
            </a:r>
            <a:r>
              <a:rPr dirty="0" sz="4000" b="1">
                <a:latin typeface="Arial"/>
                <a:cs typeface="Arial"/>
              </a:rPr>
              <a:t>Models)</a:t>
            </a:r>
            <a:r>
              <a:rPr dirty="0" sz="4000" spc="-80" b="1">
                <a:latin typeface="Arial"/>
                <a:cs typeface="Arial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-</a:t>
            </a:r>
            <a:r>
              <a:rPr dirty="0" sz="4000" spc="-30">
                <a:latin typeface="Microsoft Sans Serif"/>
                <a:cs typeface="Microsoft Sans Serif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әртүрлі</a:t>
            </a:r>
            <a:r>
              <a:rPr dirty="0" sz="4000" spc="-25">
                <a:latin typeface="Microsoft Sans Serif"/>
                <a:cs typeface="Microsoft Sans Serif"/>
              </a:rPr>
              <a:t> </a:t>
            </a:r>
            <a:r>
              <a:rPr dirty="0" sz="4000" spc="-10">
                <a:latin typeface="Microsoft Sans Serif"/>
                <a:cs typeface="Microsoft Sans Serif"/>
              </a:rPr>
              <a:t>тапсырмаларды </a:t>
            </a:r>
            <a:r>
              <a:rPr dirty="0" sz="4000">
                <a:latin typeface="Microsoft Sans Serif"/>
                <a:cs typeface="Microsoft Sans Serif"/>
              </a:rPr>
              <a:t>орындау</a:t>
            </a:r>
            <a:r>
              <a:rPr dirty="0" sz="4000" spc="-145">
                <a:latin typeface="Microsoft Sans Serif"/>
                <a:cs typeface="Microsoft Sans Serif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үшін</a:t>
            </a:r>
            <a:r>
              <a:rPr dirty="0" sz="4000" spc="-145">
                <a:latin typeface="Microsoft Sans Serif"/>
                <a:cs typeface="Microsoft Sans Serif"/>
              </a:rPr>
              <a:t> </a:t>
            </a:r>
            <a:r>
              <a:rPr dirty="0" sz="4000" spc="-10">
                <a:latin typeface="Microsoft Sans Serif"/>
                <a:cs typeface="Microsoft Sans Serif"/>
              </a:rPr>
              <a:t>таңбаланбаған</a:t>
            </a:r>
            <a:r>
              <a:rPr dirty="0" sz="4000" spc="-145">
                <a:latin typeface="Microsoft Sans Serif"/>
                <a:cs typeface="Microsoft Sans Serif"/>
              </a:rPr>
              <a:t> </a:t>
            </a:r>
            <a:r>
              <a:rPr dirty="0" sz="4000" spc="-30">
                <a:latin typeface="Microsoft Sans Serif"/>
                <a:cs typeface="Microsoft Sans Serif"/>
              </a:rPr>
              <a:t>деректердің</a:t>
            </a:r>
            <a:r>
              <a:rPr dirty="0" sz="4000" spc="-140">
                <a:latin typeface="Microsoft Sans Serif"/>
                <a:cs typeface="Microsoft Sans Serif"/>
              </a:rPr>
              <a:t> </a:t>
            </a:r>
            <a:r>
              <a:rPr dirty="0" sz="4000" spc="-45">
                <a:latin typeface="Microsoft Sans Serif"/>
                <a:cs typeface="Microsoft Sans Serif"/>
              </a:rPr>
              <a:t>кең</a:t>
            </a:r>
            <a:r>
              <a:rPr dirty="0" sz="4000" spc="-145">
                <a:latin typeface="Microsoft Sans Serif"/>
                <a:cs typeface="Microsoft Sans Serif"/>
              </a:rPr>
              <a:t> </a:t>
            </a:r>
            <a:r>
              <a:rPr dirty="0" sz="4000" spc="-10">
                <a:latin typeface="Microsoft Sans Serif"/>
                <a:cs typeface="Microsoft Sans Serif"/>
              </a:rPr>
              <a:t>ауқымында </a:t>
            </a:r>
            <a:r>
              <a:rPr dirty="0" sz="4000" spc="-25">
                <a:latin typeface="Microsoft Sans Serif"/>
                <a:cs typeface="Microsoft Sans Serif"/>
              </a:rPr>
              <a:t>оқытылатын</a:t>
            </a:r>
            <a:r>
              <a:rPr dirty="0" sz="4000" spc="-204">
                <a:latin typeface="Microsoft Sans Serif"/>
                <a:cs typeface="Microsoft Sans Serif"/>
              </a:rPr>
              <a:t> </a:t>
            </a:r>
            <a:r>
              <a:rPr dirty="0" sz="4000" spc="-40">
                <a:latin typeface="Microsoft Sans Serif"/>
                <a:cs typeface="Microsoft Sans Serif"/>
              </a:rPr>
              <a:t>машиналық</a:t>
            </a:r>
            <a:r>
              <a:rPr dirty="0" sz="4000" spc="-204">
                <a:latin typeface="Microsoft Sans Serif"/>
                <a:cs typeface="Microsoft Sans Serif"/>
              </a:rPr>
              <a:t> </a:t>
            </a:r>
            <a:r>
              <a:rPr dirty="0" sz="4000" spc="-40">
                <a:latin typeface="Microsoft Sans Serif"/>
                <a:cs typeface="Microsoft Sans Serif"/>
              </a:rPr>
              <a:t>оқыту</a:t>
            </a:r>
            <a:r>
              <a:rPr dirty="0" sz="4000" spc="-204">
                <a:latin typeface="Microsoft Sans Serif"/>
                <a:cs typeface="Microsoft Sans Serif"/>
              </a:rPr>
              <a:t> </a:t>
            </a:r>
            <a:r>
              <a:rPr dirty="0" sz="4000" spc="-10">
                <a:latin typeface="Microsoft Sans Serif"/>
                <a:cs typeface="Microsoft Sans Serif"/>
              </a:rPr>
              <a:t>үлгілері.</a:t>
            </a:r>
            <a:endParaRPr sz="4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70"/>
              </a:spcBef>
            </a:pPr>
            <a:endParaRPr sz="4000">
              <a:latin typeface="Microsoft Sans Serif"/>
              <a:cs typeface="Microsoft Sans Serif"/>
            </a:endParaRPr>
          </a:p>
          <a:p>
            <a:pPr marL="12700" marR="27305" indent="281940">
              <a:lnSpc>
                <a:spcPct val="100000"/>
              </a:lnSpc>
            </a:pPr>
            <a:r>
              <a:rPr dirty="0" sz="4000" b="1">
                <a:latin typeface="Arial"/>
                <a:cs typeface="Arial"/>
              </a:rPr>
              <a:t>Үлкен</a:t>
            </a:r>
            <a:r>
              <a:rPr dirty="0" sz="4000" spc="-110" b="1">
                <a:latin typeface="Arial"/>
                <a:cs typeface="Arial"/>
              </a:rPr>
              <a:t> </a:t>
            </a:r>
            <a:r>
              <a:rPr dirty="0" sz="4000" b="1">
                <a:latin typeface="Arial"/>
                <a:cs typeface="Arial"/>
              </a:rPr>
              <a:t>тілдік</a:t>
            </a:r>
            <a:r>
              <a:rPr dirty="0" sz="4000" spc="-114" b="1">
                <a:latin typeface="Arial"/>
                <a:cs typeface="Arial"/>
              </a:rPr>
              <a:t> </a:t>
            </a:r>
            <a:r>
              <a:rPr dirty="0" sz="4000" b="1">
                <a:latin typeface="Arial"/>
                <a:cs typeface="Arial"/>
              </a:rPr>
              <a:t>үлгілер</a:t>
            </a:r>
            <a:r>
              <a:rPr dirty="0" sz="4000" spc="-110" b="1">
                <a:latin typeface="Arial"/>
                <a:cs typeface="Arial"/>
              </a:rPr>
              <a:t> </a:t>
            </a:r>
            <a:r>
              <a:rPr dirty="0" sz="4000" b="1">
                <a:latin typeface="Arial"/>
                <a:cs typeface="Arial"/>
              </a:rPr>
              <a:t>(LLM)</a:t>
            </a:r>
            <a:r>
              <a:rPr dirty="0" sz="4000" spc="-114" b="1">
                <a:latin typeface="Arial"/>
                <a:cs typeface="Arial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-</a:t>
            </a:r>
            <a:r>
              <a:rPr dirty="0" sz="4000" spc="-60">
                <a:latin typeface="Microsoft Sans Serif"/>
                <a:cs typeface="Microsoft Sans Serif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тілді</a:t>
            </a:r>
            <a:r>
              <a:rPr dirty="0" sz="4000" spc="-65">
                <a:latin typeface="Microsoft Sans Serif"/>
                <a:cs typeface="Microsoft Sans Serif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түсіну</a:t>
            </a:r>
            <a:r>
              <a:rPr dirty="0" sz="4000" spc="-60">
                <a:latin typeface="Microsoft Sans Serif"/>
                <a:cs typeface="Microsoft Sans Serif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және</a:t>
            </a:r>
            <a:r>
              <a:rPr dirty="0" sz="4000" spc="-60">
                <a:latin typeface="Microsoft Sans Serif"/>
                <a:cs typeface="Microsoft Sans Serif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жасау</a:t>
            </a:r>
            <a:r>
              <a:rPr dirty="0" sz="4000" spc="-55">
                <a:latin typeface="Microsoft Sans Serif"/>
                <a:cs typeface="Microsoft Sans Serif"/>
              </a:rPr>
              <a:t> </a:t>
            </a:r>
            <a:r>
              <a:rPr dirty="0" sz="4000" spc="-20">
                <a:latin typeface="Microsoft Sans Serif"/>
                <a:cs typeface="Microsoft Sans Serif"/>
              </a:rPr>
              <a:t>үшін </a:t>
            </a:r>
            <a:r>
              <a:rPr dirty="0" sz="4000" spc="-30">
                <a:latin typeface="Microsoft Sans Serif"/>
                <a:cs typeface="Microsoft Sans Serif"/>
              </a:rPr>
              <a:t>деректердің</a:t>
            </a:r>
            <a:r>
              <a:rPr dirty="0" sz="4000" spc="-180">
                <a:latin typeface="Microsoft Sans Serif"/>
                <a:cs typeface="Microsoft Sans Serif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үлкен</a:t>
            </a:r>
            <a:r>
              <a:rPr dirty="0" sz="4000" spc="-180">
                <a:latin typeface="Microsoft Sans Serif"/>
                <a:cs typeface="Microsoft Sans Serif"/>
              </a:rPr>
              <a:t> </a:t>
            </a:r>
            <a:r>
              <a:rPr dirty="0" sz="4000" spc="-25">
                <a:latin typeface="Microsoft Sans Serif"/>
                <a:cs typeface="Microsoft Sans Serif"/>
              </a:rPr>
              <a:t>көлеміне</a:t>
            </a:r>
            <a:r>
              <a:rPr dirty="0" sz="4000" spc="-180">
                <a:latin typeface="Microsoft Sans Serif"/>
                <a:cs typeface="Microsoft Sans Serif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үйретілген</a:t>
            </a:r>
            <a:r>
              <a:rPr dirty="0" sz="4000" spc="-175">
                <a:latin typeface="Microsoft Sans Serif"/>
                <a:cs typeface="Microsoft Sans Serif"/>
              </a:rPr>
              <a:t> </a:t>
            </a:r>
            <a:r>
              <a:rPr dirty="0" sz="4000" spc="-10">
                <a:latin typeface="Microsoft Sans Serif"/>
                <a:cs typeface="Microsoft Sans Serif"/>
              </a:rPr>
              <a:t>жетілдірілген</a:t>
            </a:r>
            <a:r>
              <a:rPr dirty="0" sz="4000" spc="-180">
                <a:latin typeface="Microsoft Sans Serif"/>
                <a:cs typeface="Microsoft Sans Serif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AI</a:t>
            </a:r>
            <a:r>
              <a:rPr dirty="0" sz="4000" spc="-185">
                <a:latin typeface="Microsoft Sans Serif"/>
                <a:cs typeface="Microsoft Sans Serif"/>
              </a:rPr>
              <a:t> </a:t>
            </a:r>
            <a:r>
              <a:rPr dirty="0" sz="4000" spc="-10">
                <a:latin typeface="Microsoft Sans Serif"/>
                <a:cs typeface="Microsoft Sans Serif"/>
              </a:rPr>
              <a:t>үлгілері.</a:t>
            </a:r>
            <a:endParaRPr sz="4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75"/>
              </a:spcBef>
            </a:pPr>
            <a:endParaRPr sz="4000">
              <a:latin typeface="Microsoft Sans Serif"/>
              <a:cs typeface="Microsoft Sans Serif"/>
            </a:endParaRPr>
          </a:p>
          <a:p>
            <a:pPr marL="12700" marR="322580" indent="281940">
              <a:lnSpc>
                <a:spcPct val="100000"/>
              </a:lnSpc>
            </a:pPr>
            <a:r>
              <a:rPr dirty="0" sz="4000" b="1">
                <a:latin typeface="Arial"/>
                <a:cs typeface="Arial"/>
              </a:rPr>
              <a:t>Генеративті</a:t>
            </a:r>
            <a:r>
              <a:rPr dirty="0" sz="4000" spc="-165" b="1">
                <a:latin typeface="Arial"/>
                <a:cs typeface="Arial"/>
              </a:rPr>
              <a:t> </a:t>
            </a:r>
            <a:r>
              <a:rPr dirty="0" sz="4000" b="1">
                <a:latin typeface="Arial"/>
                <a:cs typeface="Arial"/>
              </a:rPr>
              <a:t>қарсылас</a:t>
            </a:r>
            <a:r>
              <a:rPr dirty="0" sz="4000" spc="-160" b="1">
                <a:latin typeface="Arial"/>
                <a:cs typeface="Arial"/>
              </a:rPr>
              <a:t> </a:t>
            </a:r>
            <a:r>
              <a:rPr dirty="0" sz="4000" b="1">
                <a:latin typeface="Arial"/>
                <a:cs typeface="Arial"/>
              </a:rPr>
              <a:t>желілер</a:t>
            </a:r>
            <a:r>
              <a:rPr dirty="0" sz="4000" spc="-155" b="1">
                <a:latin typeface="Arial"/>
                <a:cs typeface="Arial"/>
              </a:rPr>
              <a:t> </a:t>
            </a:r>
            <a:r>
              <a:rPr dirty="0" sz="4000" b="1">
                <a:latin typeface="Arial"/>
                <a:cs typeface="Arial"/>
              </a:rPr>
              <a:t>(GANs)</a:t>
            </a:r>
            <a:r>
              <a:rPr dirty="0" sz="4000" spc="-165" b="1">
                <a:latin typeface="Arial"/>
                <a:cs typeface="Arial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-</a:t>
            </a:r>
            <a:r>
              <a:rPr dirty="0" sz="4000" spc="-110">
                <a:latin typeface="Microsoft Sans Serif"/>
                <a:cs typeface="Microsoft Sans Serif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екі</a:t>
            </a:r>
            <a:r>
              <a:rPr dirty="0" sz="4000" spc="-114">
                <a:latin typeface="Microsoft Sans Serif"/>
                <a:cs typeface="Microsoft Sans Serif"/>
              </a:rPr>
              <a:t> </a:t>
            </a:r>
            <a:r>
              <a:rPr dirty="0" sz="4000" spc="-35">
                <a:latin typeface="Microsoft Sans Serif"/>
                <a:cs typeface="Microsoft Sans Serif"/>
              </a:rPr>
              <a:t>нейрондық</a:t>
            </a:r>
            <a:r>
              <a:rPr dirty="0" sz="4000" spc="-110">
                <a:latin typeface="Microsoft Sans Serif"/>
                <a:cs typeface="Microsoft Sans Serif"/>
              </a:rPr>
              <a:t> </a:t>
            </a:r>
            <a:r>
              <a:rPr dirty="0" sz="4000" spc="-20">
                <a:latin typeface="Microsoft Sans Serif"/>
                <a:cs typeface="Microsoft Sans Serif"/>
              </a:rPr>
              <a:t>желі бәсекелесетін</a:t>
            </a:r>
            <a:r>
              <a:rPr dirty="0" sz="4000" spc="-204">
                <a:latin typeface="Microsoft Sans Serif"/>
                <a:cs typeface="Microsoft Sans Serif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модельдер:</a:t>
            </a:r>
            <a:r>
              <a:rPr dirty="0" sz="4000" spc="-210">
                <a:latin typeface="Microsoft Sans Serif"/>
                <a:cs typeface="Microsoft Sans Serif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генератор</a:t>
            </a:r>
            <a:r>
              <a:rPr dirty="0" sz="4000" spc="-204">
                <a:latin typeface="Microsoft Sans Serif"/>
                <a:cs typeface="Microsoft Sans Serif"/>
              </a:rPr>
              <a:t> </a:t>
            </a:r>
            <a:r>
              <a:rPr dirty="0" sz="4000" spc="-30">
                <a:latin typeface="Microsoft Sans Serif"/>
                <a:cs typeface="Microsoft Sans Serif"/>
              </a:rPr>
              <a:t>мазмұнды</a:t>
            </a:r>
            <a:r>
              <a:rPr dirty="0" sz="4000" spc="-204">
                <a:latin typeface="Microsoft Sans Serif"/>
                <a:cs typeface="Microsoft Sans Serif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жасайды,</a:t>
            </a:r>
            <a:r>
              <a:rPr dirty="0" sz="4000" spc="-204">
                <a:latin typeface="Microsoft Sans Serif"/>
                <a:cs typeface="Microsoft Sans Serif"/>
              </a:rPr>
              <a:t> </a:t>
            </a:r>
            <a:r>
              <a:rPr dirty="0" sz="4000" spc="-25">
                <a:latin typeface="Microsoft Sans Serif"/>
                <a:cs typeface="Microsoft Sans Serif"/>
              </a:rPr>
              <a:t>ал </a:t>
            </a:r>
            <a:r>
              <a:rPr dirty="0" sz="4000" spc="-30">
                <a:latin typeface="Microsoft Sans Serif"/>
                <a:cs typeface="Microsoft Sans Serif"/>
              </a:rPr>
              <a:t>дискриминатор</a:t>
            </a:r>
            <a:r>
              <a:rPr dirty="0" sz="4000" spc="-140">
                <a:latin typeface="Microsoft Sans Serif"/>
                <a:cs typeface="Microsoft Sans Serif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оның</a:t>
            </a:r>
            <a:r>
              <a:rPr dirty="0" sz="4000" spc="-140">
                <a:latin typeface="Microsoft Sans Serif"/>
                <a:cs typeface="Microsoft Sans Serif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шынайылығын</a:t>
            </a:r>
            <a:r>
              <a:rPr dirty="0" sz="4000" spc="-140">
                <a:latin typeface="Microsoft Sans Serif"/>
                <a:cs typeface="Microsoft Sans Serif"/>
              </a:rPr>
              <a:t> </a:t>
            </a:r>
            <a:r>
              <a:rPr dirty="0" sz="4000" spc="-10">
                <a:latin typeface="Microsoft Sans Serif"/>
                <a:cs typeface="Microsoft Sans Serif"/>
              </a:rPr>
              <a:t>бағалайды.</a:t>
            </a:r>
            <a:endParaRPr sz="4000">
              <a:latin typeface="Microsoft Sans Serif"/>
              <a:cs typeface="Microsoft Sans Serif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3084" cy="113093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47209" y="726440"/>
            <a:ext cx="915479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/>
              <a:t>Технология</a:t>
            </a:r>
            <a:r>
              <a:rPr dirty="0" sz="4800" spc="-204"/>
              <a:t> </a:t>
            </a:r>
            <a:r>
              <a:rPr dirty="0" sz="4800"/>
              <a:t>туралы</a:t>
            </a:r>
            <a:r>
              <a:rPr dirty="0" sz="4800" spc="-204"/>
              <a:t> </a:t>
            </a:r>
            <a:r>
              <a:rPr dirty="0" sz="4800" spc="-10"/>
              <a:t>түсініктер</a:t>
            </a:r>
            <a:endParaRPr sz="4800"/>
          </a:p>
        </p:txBody>
      </p:sp>
      <p:sp>
        <p:nvSpPr>
          <p:cNvPr id="4" name="object 4" descr=""/>
          <p:cNvSpPr txBox="1"/>
          <p:nvPr/>
        </p:nvSpPr>
        <p:spPr>
          <a:xfrm>
            <a:off x="1634489" y="2195194"/>
            <a:ext cx="17117060" cy="7339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281940">
              <a:lnSpc>
                <a:spcPct val="100000"/>
              </a:lnSpc>
              <a:spcBef>
                <a:spcPts val="95"/>
              </a:spcBef>
            </a:pPr>
            <a:r>
              <a:rPr dirty="0" sz="4000" b="1">
                <a:latin typeface="Arial"/>
                <a:cs typeface="Arial"/>
              </a:rPr>
              <a:t>Машиналық</a:t>
            </a:r>
            <a:r>
              <a:rPr dirty="0" sz="4000" spc="55" b="1">
                <a:latin typeface="Arial"/>
                <a:cs typeface="Arial"/>
              </a:rPr>
              <a:t> </a:t>
            </a:r>
            <a:r>
              <a:rPr dirty="0" sz="4000" b="1">
                <a:latin typeface="Arial"/>
                <a:cs typeface="Arial"/>
              </a:rPr>
              <a:t>оқыту</a:t>
            </a:r>
            <a:r>
              <a:rPr dirty="0" sz="4000" spc="60" b="1">
                <a:latin typeface="Arial"/>
                <a:cs typeface="Arial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-</a:t>
            </a:r>
            <a:r>
              <a:rPr dirty="0" sz="4000" spc="114">
                <a:latin typeface="Microsoft Sans Serif"/>
                <a:cs typeface="Microsoft Sans Serif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бұл</a:t>
            </a:r>
            <a:r>
              <a:rPr dirty="0" sz="4000" spc="120">
                <a:latin typeface="Microsoft Sans Serif"/>
                <a:cs typeface="Microsoft Sans Serif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компьютерлердің</a:t>
            </a:r>
            <a:r>
              <a:rPr dirty="0" sz="4000" spc="120">
                <a:latin typeface="Microsoft Sans Serif"/>
                <a:cs typeface="Microsoft Sans Serif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нақты</a:t>
            </a:r>
            <a:r>
              <a:rPr dirty="0" sz="4000" spc="125">
                <a:latin typeface="Microsoft Sans Serif"/>
                <a:cs typeface="Microsoft Sans Serif"/>
              </a:rPr>
              <a:t> </a:t>
            </a:r>
            <a:r>
              <a:rPr dirty="0" sz="4000" spc="-10">
                <a:latin typeface="Microsoft Sans Serif"/>
                <a:cs typeface="Microsoft Sans Serif"/>
              </a:rPr>
              <a:t>бағдарламаланбай </a:t>
            </a:r>
            <a:r>
              <a:rPr dirty="0" sz="4000" spc="-25">
                <a:latin typeface="Microsoft Sans Serif"/>
                <a:cs typeface="Microsoft Sans Serif"/>
              </a:rPr>
              <a:t>деректерден</a:t>
            </a:r>
            <a:r>
              <a:rPr dirty="0" sz="4000" spc="-140">
                <a:latin typeface="Microsoft Sans Serif"/>
                <a:cs typeface="Microsoft Sans Serif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үйрену</a:t>
            </a:r>
            <a:r>
              <a:rPr dirty="0" sz="4000" spc="-140">
                <a:latin typeface="Microsoft Sans Serif"/>
                <a:cs typeface="Microsoft Sans Serif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және</a:t>
            </a:r>
            <a:r>
              <a:rPr dirty="0" sz="4000" spc="-140">
                <a:latin typeface="Microsoft Sans Serif"/>
                <a:cs typeface="Microsoft Sans Serif"/>
              </a:rPr>
              <a:t> </a:t>
            </a:r>
            <a:r>
              <a:rPr dirty="0" sz="4000" spc="-65">
                <a:latin typeface="Microsoft Sans Serif"/>
                <a:cs typeface="Microsoft Sans Serif"/>
              </a:rPr>
              <a:t>жақсарту</a:t>
            </a:r>
            <a:r>
              <a:rPr dirty="0" sz="4000" spc="-135">
                <a:latin typeface="Microsoft Sans Serif"/>
                <a:cs typeface="Microsoft Sans Serif"/>
              </a:rPr>
              <a:t> </a:t>
            </a:r>
            <a:r>
              <a:rPr dirty="0" sz="4000" spc="-10">
                <a:latin typeface="Microsoft Sans Serif"/>
                <a:cs typeface="Microsoft Sans Serif"/>
              </a:rPr>
              <a:t>мүмкіндігі.</a:t>
            </a:r>
            <a:endParaRPr sz="4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70"/>
              </a:spcBef>
            </a:pPr>
            <a:endParaRPr sz="4000">
              <a:latin typeface="Microsoft Sans Serif"/>
              <a:cs typeface="Microsoft Sans Serif"/>
            </a:endParaRPr>
          </a:p>
          <a:p>
            <a:pPr marL="12700" marR="5080" indent="281940">
              <a:lnSpc>
                <a:spcPct val="100000"/>
              </a:lnSpc>
            </a:pPr>
            <a:r>
              <a:rPr dirty="0" sz="4000" spc="85" b="1">
                <a:latin typeface="Arial"/>
                <a:cs typeface="Arial"/>
              </a:rPr>
              <a:t>Нейрондық</a:t>
            </a:r>
            <a:r>
              <a:rPr dirty="0" sz="4000" spc="225" b="1">
                <a:latin typeface="Arial"/>
                <a:cs typeface="Arial"/>
              </a:rPr>
              <a:t> </a:t>
            </a:r>
            <a:r>
              <a:rPr dirty="0" sz="4000" spc="85" b="1">
                <a:latin typeface="Arial"/>
                <a:cs typeface="Arial"/>
              </a:rPr>
              <a:t>желілер</a:t>
            </a:r>
            <a:r>
              <a:rPr dirty="0" sz="4000" spc="229" b="1">
                <a:latin typeface="Arial"/>
                <a:cs typeface="Arial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-</a:t>
            </a:r>
            <a:r>
              <a:rPr dirty="0" sz="4000" spc="275">
                <a:latin typeface="Microsoft Sans Serif"/>
                <a:cs typeface="Microsoft Sans Serif"/>
              </a:rPr>
              <a:t> </a:t>
            </a:r>
            <a:r>
              <a:rPr dirty="0" sz="4000" spc="75">
                <a:latin typeface="Microsoft Sans Serif"/>
                <a:cs typeface="Microsoft Sans Serif"/>
              </a:rPr>
              <a:t>бұл</a:t>
            </a:r>
            <a:r>
              <a:rPr dirty="0" sz="4000" spc="280">
                <a:latin typeface="Microsoft Sans Serif"/>
                <a:cs typeface="Microsoft Sans Serif"/>
              </a:rPr>
              <a:t> </a:t>
            </a:r>
            <a:r>
              <a:rPr dirty="0" sz="4000" spc="50">
                <a:latin typeface="Microsoft Sans Serif"/>
                <a:cs typeface="Microsoft Sans Serif"/>
              </a:rPr>
              <a:t>адамның</a:t>
            </a:r>
            <a:r>
              <a:rPr dirty="0" sz="4000" spc="280">
                <a:latin typeface="Microsoft Sans Serif"/>
                <a:cs typeface="Microsoft Sans Serif"/>
              </a:rPr>
              <a:t> </a:t>
            </a:r>
            <a:r>
              <a:rPr dirty="0" sz="4000" spc="55">
                <a:latin typeface="Microsoft Sans Serif"/>
                <a:cs typeface="Microsoft Sans Serif"/>
              </a:rPr>
              <a:t>миына</a:t>
            </a:r>
            <a:r>
              <a:rPr dirty="0" sz="4000" spc="280">
                <a:latin typeface="Microsoft Sans Serif"/>
                <a:cs typeface="Microsoft Sans Serif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ұқсас</a:t>
            </a:r>
            <a:r>
              <a:rPr dirty="0" sz="4000" spc="280">
                <a:latin typeface="Microsoft Sans Serif"/>
                <a:cs typeface="Microsoft Sans Serif"/>
              </a:rPr>
              <a:t> </a:t>
            </a:r>
            <a:r>
              <a:rPr dirty="0" sz="4000" spc="70">
                <a:latin typeface="Microsoft Sans Serif"/>
                <a:cs typeface="Microsoft Sans Serif"/>
              </a:rPr>
              <a:t>түрде</a:t>
            </a:r>
            <a:r>
              <a:rPr dirty="0" sz="4000" spc="285">
                <a:latin typeface="Microsoft Sans Serif"/>
                <a:cs typeface="Microsoft Sans Serif"/>
              </a:rPr>
              <a:t> </a:t>
            </a:r>
            <a:r>
              <a:rPr dirty="0" sz="4000" spc="45">
                <a:latin typeface="Microsoft Sans Serif"/>
                <a:cs typeface="Microsoft Sans Serif"/>
              </a:rPr>
              <a:t>деректерді </a:t>
            </a:r>
            <a:r>
              <a:rPr dirty="0" sz="4000">
                <a:latin typeface="Microsoft Sans Serif"/>
                <a:cs typeface="Microsoft Sans Serif"/>
              </a:rPr>
              <a:t>өңдейтін</a:t>
            </a:r>
            <a:r>
              <a:rPr dirty="0" sz="4000" spc="-170">
                <a:latin typeface="Microsoft Sans Serif"/>
                <a:cs typeface="Microsoft Sans Serif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өзара</a:t>
            </a:r>
            <a:r>
              <a:rPr dirty="0" sz="4000" spc="-165">
                <a:latin typeface="Microsoft Sans Serif"/>
                <a:cs typeface="Microsoft Sans Serif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байланысты</a:t>
            </a:r>
            <a:r>
              <a:rPr dirty="0" sz="4000" spc="-165">
                <a:latin typeface="Microsoft Sans Serif"/>
                <a:cs typeface="Microsoft Sans Serif"/>
              </a:rPr>
              <a:t> </a:t>
            </a:r>
            <a:r>
              <a:rPr dirty="0" sz="4000" spc="-10">
                <a:latin typeface="Microsoft Sans Serif"/>
                <a:cs typeface="Microsoft Sans Serif"/>
              </a:rPr>
              <a:t>түйіндер.</a:t>
            </a:r>
            <a:endParaRPr sz="4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75"/>
              </a:spcBef>
            </a:pPr>
            <a:endParaRPr sz="4000">
              <a:latin typeface="Microsoft Sans Serif"/>
              <a:cs typeface="Microsoft Sans Serif"/>
            </a:endParaRPr>
          </a:p>
          <a:p>
            <a:pPr marL="12700" marR="5080" indent="281940">
              <a:lnSpc>
                <a:spcPct val="100000"/>
              </a:lnSpc>
            </a:pPr>
            <a:r>
              <a:rPr dirty="0" sz="4000" b="1">
                <a:latin typeface="Arial"/>
                <a:cs typeface="Arial"/>
              </a:rPr>
              <a:t>Терең</a:t>
            </a:r>
            <a:r>
              <a:rPr dirty="0" sz="4000" spc="130" b="1">
                <a:latin typeface="Arial"/>
                <a:cs typeface="Arial"/>
              </a:rPr>
              <a:t> </a:t>
            </a:r>
            <a:r>
              <a:rPr dirty="0" sz="4000" b="1">
                <a:latin typeface="Arial"/>
                <a:cs typeface="Arial"/>
              </a:rPr>
              <a:t>оқыту</a:t>
            </a:r>
            <a:r>
              <a:rPr dirty="0" sz="4000" spc="135" b="1">
                <a:latin typeface="Arial"/>
                <a:cs typeface="Arial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-</a:t>
            </a:r>
            <a:r>
              <a:rPr dirty="0" sz="4000" spc="175">
                <a:latin typeface="Microsoft Sans Serif"/>
                <a:cs typeface="Microsoft Sans Serif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күрделі</a:t>
            </a:r>
            <a:r>
              <a:rPr dirty="0" sz="4000" spc="180">
                <a:latin typeface="Microsoft Sans Serif"/>
                <a:cs typeface="Microsoft Sans Serif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деректерді</a:t>
            </a:r>
            <a:r>
              <a:rPr dirty="0" sz="4000" spc="175">
                <a:latin typeface="Microsoft Sans Serif"/>
                <a:cs typeface="Microsoft Sans Serif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бірнеше</a:t>
            </a:r>
            <a:r>
              <a:rPr dirty="0" sz="4000" spc="185">
                <a:latin typeface="Microsoft Sans Serif"/>
                <a:cs typeface="Microsoft Sans Serif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қабаттар</a:t>
            </a:r>
            <a:r>
              <a:rPr dirty="0" sz="4000" spc="180">
                <a:latin typeface="Microsoft Sans Serif"/>
                <a:cs typeface="Microsoft Sans Serif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арқылы</a:t>
            </a:r>
            <a:r>
              <a:rPr dirty="0" sz="4000" spc="185">
                <a:latin typeface="Microsoft Sans Serif"/>
                <a:cs typeface="Microsoft Sans Serif"/>
              </a:rPr>
              <a:t> </a:t>
            </a:r>
            <a:r>
              <a:rPr dirty="0" sz="4000" spc="-10">
                <a:latin typeface="Microsoft Sans Serif"/>
                <a:cs typeface="Microsoft Sans Serif"/>
              </a:rPr>
              <a:t>өңдеуге </a:t>
            </a:r>
            <a:r>
              <a:rPr dirty="0" sz="4000">
                <a:latin typeface="Microsoft Sans Serif"/>
                <a:cs typeface="Microsoft Sans Serif"/>
              </a:rPr>
              <a:t>арналған</a:t>
            </a:r>
            <a:r>
              <a:rPr dirty="0" sz="4000" spc="-195">
                <a:latin typeface="Microsoft Sans Serif"/>
                <a:cs typeface="Microsoft Sans Serif"/>
              </a:rPr>
              <a:t> </a:t>
            </a:r>
            <a:r>
              <a:rPr dirty="0" sz="4000" spc="-40">
                <a:latin typeface="Microsoft Sans Serif"/>
                <a:cs typeface="Microsoft Sans Serif"/>
              </a:rPr>
              <a:t>машиналық</a:t>
            </a:r>
            <a:r>
              <a:rPr dirty="0" sz="4000" spc="-195">
                <a:latin typeface="Microsoft Sans Serif"/>
                <a:cs typeface="Microsoft Sans Serif"/>
              </a:rPr>
              <a:t> </a:t>
            </a:r>
            <a:r>
              <a:rPr dirty="0" sz="4000" spc="-45">
                <a:latin typeface="Microsoft Sans Serif"/>
                <a:cs typeface="Microsoft Sans Serif"/>
              </a:rPr>
              <a:t>оқытудың</a:t>
            </a:r>
            <a:r>
              <a:rPr dirty="0" sz="4000" spc="-190">
                <a:latin typeface="Microsoft Sans Serif"/>
                <a:cs typeface="Microsoft Sans Serif"/>
              </a:rPr>
              <a:t> </a:t>
            </a:r>
            <a:r>
              <a:rPr dirty="0" sz="4000" spc="-20">
                <a:latin typeface="Microsoft Sans Serif"/>
                <a:cs typeface="Microsoft Sans Serif"/>
              </a:rPr>
              <a:t>ішкі</a:t>
            </a:r>
            <a:r>
              <a:rPr dirty="0" sz="4000" spc="-195">
                <a:latin typeface="Microsoft Sans Serif"/>
                <a:cs typeface="Microsoft Sans Serif"/>
              </a:rPr>
              <a:t> </a:t>
            </a:r>
            <a:r>
              <a:rPr dirty="0" sz="4000" spc="-10">
                <a:latin typeface="Microsoft Sans Serif"/>
                <a:cs typeface="Microsoft Sans Serif"/>
              </a:rPr>
              <a:t>жиынтығы.</a:t>
            </a:r>
            <a:endParaRPr sz="4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70"/>
              </a:spcBef>
            </a:pPr>
            <a:endParaRPr sz="4000">
              <a:latin typeface="Microsoft Sans Serif"/>
              <a:cs typeface="Microsoft Sans Serif"/>
            </a:endParaRPr>
          </a:p>
          <a:p>
            <a:pPr marL="6384290">
              <a:lnSpc>
                <a:spcPct val="100000"/>
              </a:lnSpc>
            </a:pPr>
            <a:r>
              <a:rPr dirty="0" sz="4000" b="1">
                <a:solidFill>
                  <a:srgbClr val="375F92"/>
                </a:solidFill>
                <a:latin typeface="Arial"/>
                <a:cs typeface="Arial"/>
              </a:rPr>
              <a:t>Есіңізде</a:t>
            </a:r>
            <a:r>
              <a:rPr dirty="0" sz="4000" spc="-110" b="1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dirty="0" sz="4000" spc="-10" b="1">
                <a:solidFill>
                  <a:srgbClr val="375F92"/>
                </a:solidFill>
                <a:latin typeface="Arial"/>
                <a:cs typeface="Arial"/>
              </a:rPr>
              <a:t>болсын!</a:t>
            </a:r>
            <a:endParaRPr sz="4000">
              <a:latin typeface="Arial"/>
              <a:cs typeface="Arial"/>
            </a:endParaRPr>
          </a:p>
          <a:p>
            <a:pPr marL="12700" marR="5080" indent="281940">
              <a:lnSpc>
                <a:spcPct val="100000"/>
              </a:lnSpc>
            </a:pPr>
            <a:r>
              <a:rPr dirty="0" sz="4000" spc="80" b="1">
                <a:solidFill>
                  <a:srgbClr val="375F92"/>
                </a:solidFill>
                <a:latin typeface="Arial"/>
                <a:cs typeface="Arial"/>
              </a:rPr>
              <a:t>AI</a:t>
            </a:r>
            <a:r>
              <a:rPr dirty="0" sz="4000" spc="405" b="1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dirty="0" sz="4000" spc="110" b="1">
                <a:solidFill>
                  <a:srgbClr val="375F92"/>
                </a:solidFill>
                <a:latin typeface="Arial"/>
                <a:cs typeface="Arial"/>
              </a:rPr>
              <a:t>тек</a:t>
            </a:r>
            <a:r>
              <a:rPr dirty="0" sz="4000" spc="409" b="1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dirty="0" sz="4000" spc="160" b="1">
                <a:solidFill>
                  <a:srgbClr val="375F92"/>
                </a:solidFill>
                <a:latin typeface="Arial"/>
                <a:cs typeface="Arial"/>
              </a:rPr>
              <a:t>нейрондық</a:t>
            </a:r>
            <a:r>
              <a:rPr dirty="0" sz="4000" spc="409" b="1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dirty="0" sz="4000" spc="155" b="1">
                <a:solidFill>
                  <a:srgbClr val="375F92"/>
                </a:solidFill>
                <a:latin typeface="Arial"/>
                <a:cs typeface="Arial"/>
              </a:rPr>
              <a:t>желілер</a:t>
            </a:r>
            <a:r>
              <a:rPr dirty="0" sz="4000" spc="415" b="1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dirty="0" sz="4000" spc="135" b="1">
                <a:solidFill>
                  <a:srgbClr val="375F92"/>
                </a:solidFill>
                <a:latin typeface="Arial"/>
                <a:cs typeface="Arial"/>
              </a:rPr>
              <a:t>ғана</a:t>
            </a:r>
            <a:r>
              <a:rPr dirty="0" sz="4000" spc="415" b="1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dirty="0" sz="4000" spc="125" b="1">
                <a:solidFill>
                  <a:srgbClr val="375F92"/>
                </a:solidFill>
                <a:latin typeface="Arial"/>
                <a:cs typeface="Arial"/>
              </a:rPr>
              <a:t>емес</a:t>
            </a:r>
            <a:r>
              <a:rPr dirty="0" sz="4000" spc="415" b="1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dirty="0" sz="4000" spc="130" b="1">
                <a:solidFill>
                  <a:srgbClr val="375F92"/>
                </a:solidFill>
                <a:latin typeface="Arial"/>
                <a:cs typeface="Arial"/>
              </a:rPr>
              <a:t>және</a:t>
            </a:r>
            <a:r>
              <a:rPr dirty="0" sz="4000" spc="415" b="1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dirty="0" sz="4000" spc="170" b="1">
                <a:solidFill>
                  <a:srgbClr val="375F92"/>
                </a:solidFill>
                <a:latin typeface="Arial"/>
                <a:cs typeface="Arial"/>
              </a:rPr>
              <a:t>генеративті</a:t>
            </a:r>
            <a:r>
              <a:rPr dirty="0" sz="4000" spc="420" b="1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dirty="0" sz="4000" spc="185" b="1">
                <a:solidFill>
                  <a:srgbClr val="375F92"/>
                </a:solidFill>
                <a:latin typeface="Arial"/>
                <a:cs typeface="Arial"/>
              </a:rPr>
              <a:t>AI-</a:t>
            </a:r>
            <a:r>
              <a:rPr dirty="0" sz="4000" spc="95" b="1">
                <a:solidFill>
                  <a:srgbClr val="375F92"/>
                </a:solidFill>
                <a:latin typeface="Arial"/>
                <a:cs typeface="Arial"/>
              </a:rPr>
              <a:t>дан </a:t>
            </a:r>
            <a:r>
              <a:rPr dirty="0" sz="4000" b="1">
                <a:solidFill>
                  <a:srgbClr val="375F92"/>
                </a:solidFill>
                <a:latin typeface="Arial"/>
                <a:cs typeface="Arial"/>
              </a:rPr>
              <a:t>әлдеқайда</a:t>
            </a:r>
            <a:r>
              <a:rPr dirty="0" sz="4000" spc="-185" b="1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dirty="0" sz="4000" spc="-20" b="1">
                <a:solidFill>
                  <a:srgbClr val="375F92"/>
                </a:solidFill>
                <a:latin typeface="Arial"/>
                <a:cs typeface="Arial"/>
              </a:rPr>
              <a:t>кең.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20104100" cy="11309350"/>
            <a:chOff x="0" y="0"/>
            <a:chExt cx="20104100" cy="1130935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100" cy="1130935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75303" y="1920239"/>
              <a:ext cx="13737336" cy="600151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486650" y="1598294"/>
            <a:ext cx="5887085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53179" algn="l"/>
              </a:tabLst>
            </a:pPr>
            <a:r>
              <a:rPr dirty="0" sz="5400" spc="-10"/>
              <a:t>Глоссарий</a:t>
            </a:r>
            <a:r>
              <a:rPr dirty="0" sz="5400"/>
              <a:t>	</a:t>
            </a:r>
            <a:r>
              <a:rPr dirty="0" sz="5400" spc="-10"/>
              <a:t>GenAl</a:t>
            </a:r>
            <a:endParaRPr sz="5400"/>
          </a:p>
        </p:txBody>
      </p:sp>
      <p:sp>
        <p:nvSpPr>
          <p:cNvPr id="6" name="object 6" descr=""/>
          <p:cNvSpPr txBox="1"/>
          <p:nvPr/>
        </p:nvSpPr>
        <p:spPr>
          <a:xfrm>
            <a:off x="1901189" y="2699384"/>
            <a:ext cx="17058005" cy="6609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339090">
              <a:lnSpc>
                <a:spcPct val="100000"/>
              </a:lnSpc>
              <a:spcBef>
                <a:spcPts val="100"/>
              </a:spcBef>
              <a:tabLst>
                <a:tab pos="14545944" algn="l"/>
                <a:tab pos="15405735" algn="l"/>
              </a:tabLst>
            </a:pPr>
            <a:r>
              <a:rPr dirty="0" sz="4800" spc="210" b="1">
                <a:latin typeface="Arial"/>
                <a:cs typeface="Arial"/>
              </a:rPr>
              <a:t>Үлкен</a:t>
            </a:r>
            <a:r>
              <a:rPr dirty="0" sz="4800" spc="610" b="1">
                <a:latin typeface="Arial"/>
                <a:cs typeface="Arial"/>
              </a:rPr>
              <a:t> </a:t>
            </a:r>
            <a:r>
              <a:rPr dirty="0" sz="4800" spc="225" b="1">
                <a:latin typeface="Arial"/>
                <a:cs typeface="Arial"/>
              </a:rPr>
              <a:t>тілдік</a:t>
            </a:r>
            <a:r>
              <a:rPr dirty="0" sz="4800" spc="605" b="1">
                <a:latin typeface="Arial"/>
                <a:cs typeface="Arial"/>
              </a:rPr>
              <a:t> </a:t>
            </a:r>
            <a:r>
              <a:rPr dirty="0" sz="4800" spc="235" b="1">
                <a:latin typeface="Arial"/>
                <a:cs typeface="Arial"/>
              </a:rPr>
              <a:t>модельдер</a:t>
            </a:r>
            <a:r>
              <a:rPr dirty="0" sz="4800" spc="615" b="1">
                <a:latin typeface="Arial"/>
                <a:cs typeface="Arial"/>
              </a:rPr>
              <a:t> </a:t>
            </a:r>
            <a:r>
              <a:rPr dirty="0" sz="4800" spc="210" b="1">
                <a:latin typeface="Arial"/>
                <a:cs typeface="Arial"/>
              </a:rPr>
              <a:t>(LLM)</a:t>
            </a:r>
            <a:r>
              <a:rPr dirty="0" sz="4800" spc="620" b="1">
                <a:latin typeface="Arial"/>
                <a:cs typeface="Arial"/>
              </a:rPr>
              <a:t> </a:t>
            </a:r>
            <a:r>
              <a:rPr dirty="0" sz="4800" spc="229">
                <a:latin typeface="Microsoft Sans Serif"/>
                <a:cs typeface="Microsoft Sans Serif"/>
              </a:rPr>
              <a:t>генеративті</a:t>
            </a:r>
            <a:r>
              <a:rPr dirty="0" sz="4800">
                <a:latin typeface="Microsoft Sans Serif"/>
                <a:cs typeface="Microsoft Sans Serif"/>
              </a:rPr>
              <a:t>	</a:t>
            </a:r>
            <a:r>
              <a:rPr dirty="0" sz="4800" spc="114">
                <a:latin typeface="Microsoft Sans Serif"/>
                <a:cs typeface="Microsoft Sans Serif"/>
              </a:rPr>
              <a:t>AI</a:t>
            </a:r>
            <a:r>
              <a:rPr dirty="0" sz="4800">
                <a:latin typeface="Microsoft Sans Serif"/>
                <a:cs typeface="Microsoft Sans Serif"/>
              </a:rPr>
              <a:t>	</a:t>
            </a:r>
            <a:r>
              <a:rPr dirty="0" sz="4800" spc="160">
                <a:latin typeface="Microsoft Sans Serif"/>
                <a:cs typeface="Microsoft Sans Serif"/>
              </a:rPr>
              <a:t>негізі </a:t>
            </a:r>
            <a:r>
              <a:rPr dirty="0" sz="4800">
                <a:latin typeface="Microsoft Sans Serif"/>
                <a:cs typeface="Microsoft Sans Serif"/>
              </a:rPr>
              <a:t>болып</a:t>
            </a:r>
            <a:r>
              <a:rPr dirty="0" sz="4800" spc="-25">
                <a:latin typeface="Microsoft Sans Serif"/>
                <a:cs typeface="Microsoft Sans Serif"/>
              </a:rPr>
              <a:t> </a:t>
            </a:r>
            <a:r>
              <a:rPr dirty="0" sz="4800" spc="-10">
                <a:latin typeface="Microsoft Sans Serif"/>
                <a:cs typeface="Microsoft Sans Serif"/>
              </a:rPr>
              <a:t>табылады</a:t>
            </a:r>
            <a:endParaRPr sz="4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25"/>
              </a:spcBef>
            </a:pPr>
            <a:endParaRPr sz="4800">
              <a:latin typeface="Microsoft Sans Serif"/>
              <a:cs typeface="Microsoft Sans Serif"/>
            </a:endParaRPr>
          </a:p>
          <a:p>
            <a:pPr marL="12700" marR="5080" indent="339090">
              <a:lnSpc>
                <a:spcPct val="100000"/>
              </a:lnSpc>
              <a:tabLst>
                <a:tab pos="7270115" algn="l"/>
                <a:tab pos="10861040" algn="l"/>
                <a:tab pos="15427325" algn="l"/>
              </a:tabLst>
            </a:pPr>
            <a:r>
              <a:rPr dirty="0" sz="4800" spc="480" b="1">
                <a:latin typeface="Arial"/>
                <a:cs typeface="Arial"/>
              </a:rPr>
              <a:t>К</a:t>
            </a:r>
            <a:r>
              <a:rPr dirty="0" sz="4800" spc="475" b="1">
                <a:latin typeface="Arial"/>
                <a:cs typeface="Arial"/>
              </a:rPr>
              <a:t>ө</a:t>
            </a:r>
            <a:r>
              <a:rPr dirty="0" sz="4800" spc="480" b="1">
                <a:latin typeface="Arial"/>
                <a:cs typeface="Arial"/>
              </a:rPr>
              <a:t>п</a:t>
            </a:r>
            <a:r>
              <a:rPr dirty="0" sz="4800" spc="475" b="1">
                <a:latin typeface="Arial"/>
                <a:cs typeface="Arial"/>
              </a:rPr>
              <a:t>мод</a:t>
            </a:r>
            <a:r>
              <a:rPr dirty="0" sz="4800" spc="480" b="1">
                <a:latin typeface="Arial"/>
                <a:cs typeface="Arial"/>
              </a:rPr>
              <a:t>ал</a:t>
            </a:r>
            <a:r>
              <a:rPr dirty="0" sz="4800" spc="475" b="1">
                <a:latin typeface="Arial"/>
                <a:cs typeface="Arial"/>
              </a:rPr>
              <a:t>ьд</a:t>
            </a:r>
            <a:r>
              <a:rPr dirty="0" sz="4800" spc="480" b="1">
                <a:latin typeface="Arial"/>
                <a:cs typeface="Arial"/>
              </a:rPr>
              <a:t>ылы</a:t>
            </a:r>
            <a:r>
              <a:rPr dirty="0" sz="4800" spc="-30" b="1">
                <a:latin typeface="Arial"/>
                <a:cs typeface="Arial"/>
              </a:rPr>
              <a:t>қ</a:t>
            </a:r>
            <a:r>
              <a:rPr dirty="0" sz="4800" spc="-730" b="1">
                <a:latin typeface="Arial"/>
                <a:cs typeface="Arial"/>
              </a:rPr>
              <a:t> </a:t>
            </a:r>
            <a:r>
              <a:rPr dirty="0" sz="4800" spc="-50">
                <a:latin typeface="Microsoft Sans Serif"/>
                <a:cs typeface="Microsoft Sans Serif"/>
              </a:rPr>
              <a:t>:</a:t>
            </a:r>
            <a:r>
              <a:rPr dirty="0" sz="4800">
                <a:latin typeface="Microsoft Sans Serif"/>
                <a:cs typeface="Microsoft Sans Serif"/>
              </a:rPr>
              <a:t>	</a:t>
            </a:r>
            <a:r>
              <a:rPr dirty="0" sz="4800" spc="450">
                <a:latin typeface="Microsoft Sans Serif"/>
                <a:cs typeface="Microsoft Sans Serif"/>
              </a:rPr>
              <a:t>мәт</a:t>
            </a:r>
            <a:r>
              <a:rPr dirty="0" sz="4800" spc="445">
                <a:latin typeface="Microsoft Sans Serif"/>
                <a:cs typeface="Microsoft Sans Serif"/>
              </a:rPr>
              <a:t>ін</a:t>
            </a:r>
            <a:r>
              <a:rPr dirty="0" sz="4800" spc="450">
                <a:latin typeface="Microsoft Sans Serif"/>
                <a:cs typeface="Microsoft Sans Serif"/>
              </a:rPr>
              <a:t>ме</a:t>
            </a:r>
            <a:r>
              <a:rPr dirty="0" sz="4800" spc="445">
                <a:latin typeface="Microsoft Sans Serif"/>
                <a:cs typeface="Microsoft Sans Serif"/>
              </a:rPr>
              <a:t>н</a:t>
            </a:r>
            <a:r>
              <a:rPr dirty="0" sz="4800" spc="-60">
                <a:latin typeface="Microsoft Sans Serif"/>
                <a:cs typeface="Microsoft Sans Serif"/>
              </a:rPr>
              <a:t>,</a:t>
            </a:r>
            <a:r>
              <a:rPr dirty="0" sz="4800">
                <a:latin typeface="Microsoft Sans Serif"/>
                <a:cs typeface="Microsoft Sans Serif"/>
              </a:rPr>
              <a:t>	</a:t>
            </a:r>
            <a:r>
              <a:rPr dirty="0" sz="4800" spc="470">
                <a:latin typeface="Microsoft Sans Serif"/>
                <a:cs typeface="Microsoft Sans Serif"/>
              </a:rPr>
              <a:t>суреттерме</a:t>
            </a:r>
            <a:r>
              <a:rPr dirty="0" sz="4800" spc="-40">
                <a:latin typeface="Microsoft Sans Serif"/>
                <a:cs typeface="Microsoft Sans Serif"/>
              </a:rPr>
              <a:t>н</a:t>
            </a:r>
            <a:r>
              <a:rPr dirty="0" sz="4800">
                <a:latin typeface="Microsoft Sans Serif"/>
                <a:cs typeface="Microsoft Sans Serif"/>
              </a:rPr>
              <a:t>	</a:t>
            </a:r>
            <a:r>
              <a:rPr dirty="0" sz="4800" spc="409">
                <a:latin typeface="Microsoft Sans Serif"/>
                <a:cs typeface="Microsoft Sans Serif"/>
              </a:rPr>
              <a:t>ж</a:t>
            </a:r>
            <a:r>
              <a:rPr dirty="0" sz="4800" spc="415">
                <a:latin typeface="Microsoft Sans Serif"/>
                <a:cs typeface="Microsoft Sans Serif"/>
              </a:rPr>
              <a:t>ә</a:t>
            </a:r>
            <a:r>
              <a:rPr dirty="0" sz="4800" spc="409">
                <a:latin typeface="Microsoft Sans Serif"/>
                <a:cs typeface="Microsoft Sans Serif"/>
              </a:rPr>
              <a:t>н</a:t>
            </a:r>
            <a:r>
              <a:rPr dirty="0" sz="4800" spc="-95">
                <a:latin typeface="Microsoft Sans Serif"/>
                <a:cs typeface="Microsoft Sans Serif"/>
              </a:rPr>
              <a:t>е</a:t>
            </a:r>
            <a:r>
              <a:rPr dirty="0" sz="4800" spc="285">
                <a:latin typeface="Microsoft Sans Serif"/>
                <a:cs typeface="Microsoft Sans Serif"/>
              </a:rPr>
              <a:t> </a:t>
            </a:r>
            <a:r>
              <a:rPr dirty="0" sz="4800">
                <a:latin typeface="Microsoft Sans Serif"/>
                <a:cs typeface="Microsoft Sans Serif"/>
              </a:rPr>
              <a:t>дыбыспен</a:t>
            </a:r>
            <a:r>
              <a:rPr dirty="0" sz="4800" spc="-114">
                <a:latin typeface="Microsoft Sans Serif"/>
                <a:cs typeface="Microsoft Sans Serif"/>
              </a:rPr>
              <a:t> </a:t>
            </a:r>
            <a:r>
              <a:rPr dirty="0" sz="4800" spc="-10">
                <a:latin typeface="Microsoft Sans Serif"/>
                <a:cs typeface="Microsoft Sans Serif"/>
              </a:rPr>
              <a:t>жұмыс</a:t>
            </a:r>
            <a:endParaRPr sz="4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25"/>
              </a:spcBef>
            </a:pPr>
            <a:endParaRPr sz="4800">
              <a:latin typeface="Microsoft Sans Serif"/>
              <a:cs typeface="Microsoft Sans Serif"/>
            </a:endParaRPr>
          </a:p>
          <a:p>
            <a:pPr marL="351155">
              <a:lnSpc>
                <a:spcPct val="100000"/>
              </a:lnSpc>
              <a:spcBef>
                <a:spcPts val="5"/>
              </a:spcBef>
            </a:pPr>
            <a:r>
              <a:rPr dirty="0" sz="4800" spc="-25" b="1">
                <a:latin typeface="Arial"/>
                <a:cs typeface="Arial"/>
              </a:rPr>
              <a:t>Промпт-</a:t>
            </a:r>
            <a:r>
              <a:rPr dirty="0" sz="4800" b="1">
                <a:latin typeface="Arial"/>
                <a:cs typeface="Arial"/>
              </a:rPr>
              <a:t>инжиниринг</a:t>
            </a:r>
            <a:r>
              <a:rPr dirty="0" sz="4800" spc="-135" b="1">
                <a:latin typeface="Arial"/>
                <a:cs typeface="Arial"/>
              </a:rPr>
              <a:t> </a:t>
            </a:r>
            <a:r>
              <a:rPr dirty="0" sz="4800">
                <a:latin typeface="Microsoft Sans Serif"/>
                <a:cs typeface="Microsoft Sans Serif"/>
              </a:rPr>
              <a:t>-</a:t>
            </a:r>
            <a:r>
              <a:rPr dirty="0" sz="4800" spc="-70">
                <a:latin typeface="Microsoft Sans Serif"/>
                <a:cs typeface="Microsoft Sans Serif"/>
              </a:rPr>
              <a:t> </a:t>
            </a:r>
            <a:r>
              <a:rPr dirty="0" sz="4800">
                <a:latin typeface="Microsoft Sans Serif"/>
                <a:cs typeface="Microsoft Sans Serif"/>
              </a:rPr>
              <a:t>сұраныс</a:t>
            </a:r>
            <a:r>
              <a:rPr dirty="0" sz="4800" spc="-75">
                <a:latin typeface="Microsoft Sans Serif"/>
                <a:cs typeface="Microsoft Sans Serif"/>
              </a:rPr>
              <a:t> </a:t>
            </a:r>
            <a:r>
              <a:rPr dirty="0" sz="4800" spc="-35">
                <a:latin typeface="Microsoft Sans Serif"/>
                <a:cs typeface="Microsoft Sans Serif"/>
              </a:rPr>
              <a:t>жазу</a:t>
            </a:r>
            <a:r>
              <a:rPr dirty="0" sz="4800" spc="-70">
                <a:latin typeface="Microsoft Sans Serif"/>
                <a:cs typeface="Microsoft Sans Serif"/>
              </a:rPr>
              <a:t> </a:t>
            </a:r>
            <a:r>
              <a:rPr dirty="0" sz="4800" spc="-10">
                <a:latin typeface="Microsoft Sans Serif"/>
                <a:cs typeface="Microsoft Sans Serif"/>
              </a:rPr>
              <a:t>өнері.</a:t>
            </a:r>
            <a:endParaRPr sz="4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25"/>
              </a:spcBef>
            </a:pPr>
            <a:endParaRPr sz="4800">
              <a:latin typeface="Microsoft Sans Serif"/>
              <a:cs typeface="Microsoft Sans Serif"/>
            </a:endParaRPr>
          </a:p>
          <a:p>
            <a:pPr marL="351790">
              <a:lnSpc>
                <a:spcPct val="100000"/>
              </a:lnSpc>
            </a:pPr>
            <a:r>
              <a:rPr dirty="0" sz="4800" b="1">
                <a:latin typeface="Arial"/>
                <a:cs typeface="Arial"/>
              </a:rPr>
              <a:t>Агенттік</a:t>
            </a:r>
            <a:r>
              <a:rPr dirty="0" sz="4800" spc="-165" b="1">
                <a:latin typeface="Arial"/>
                <a:cs typeface="Arial"/>
              </a:rPr>
              <a:t> </a:t>
            </a:r>
            <a:r>
              <a:rPr dirty="0" sz="4800" b="1">
                <a:latin typeface="Arial"/>
                <a:cs typeface="Arial"/>
              </a:rPr>
              <a:t>жүйелер</a:t>
            </a:r>
            <a:r>
              <a:rPr dirty="0" sz="4800" spc="-165" b="1">
                <a:latin typeface="Arial"/>
                <a:cs typeface="Arial"/>
              </a:rPr>
              <a:t> </a:t>
            </a:r>
            <a:r>
              <a:rPr dirty="0" sz="4800" b="1">
                <a:latin typeface="Arial"/>
                <a:cs typeface="Arial"/>
              </a:rPr>
              <a:t>(ағындар)</a:t>
            </a:r>
            <a:r>
              <a:rPr dirty="0" sz="4800" spc="-155" b="1">
                <a:latin typeface="Arial"/>
                <a:cs typeface="Arial"/>
              </a:rPr>
              <a:t> </a:t>
            </a:r>
            <a:r>
              <a:rPr dirty="0" sz="4800">
                <a:latin typeface="Microsoft Sans Serif"/>
                <a:cs typeface="Microsoft Sans Serif"/>
              </a:rPr>
              <a:t>автономды</a:t>
            </a:r>
            <a:r>
              <a:rPr dirty="0" sz="4800" spc="-100">
                <a:latin typeface="Microsoft Sans Serif"/>
                <a:cs typeface="Microsoft Sans Serif"/>
              </a:rPr>
              <a:t> </a:t>
            </a:r>
            <a:r>
              <a:rPr dirty="0" sz="4800">
                <a:latin typeface="Microsoft Sans Serif"/>
                <a:cs typeface="Microsoft Sans Serif"/>
              </a:rPr>
              <a:t>AI</a:t>
            </a:r>
            <a:r>
              <a:rPr dirty="0" sz="4800" spc="-95">
                <a:latin typeface="Microsoft Sans Serif"/>
                <a:cs typeface="Microsoft Sans Serif"/>
              </a:rPr>
              <a:t> </a:t>
            </a:r>
            <a:r>
              <a:rPr dirty="0" sz="4800" spc="-10">
                <a:latin typeface="Microsoft Sans Serif"/>
                <a:cs typeface="Microsoft Sans Serif"/>
              </a:rPr>
              <a:t>көмекшілері</a:t>
            </a:r>
            <a:endParaRPr sz="4800">
              <a:latin typeface="Microsoft Sans Serif"/>
              <a:cs typeface="Microsoft Sans Serif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20104100" cy="11309350"/>
            <a:chOff x="0" y="0"/>
            <a:chExt cx="20104100" cy="1130935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100" cy="1130935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26435" y="146304"/>
              <a:ext cx="13719048" cy="104013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289800" y="93344"/>
            <a:ext cx="578358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/>
              <a:t>Қолдану</a:t>
            </a:r>
            <a:r>
              <a:rPr dirty="0" sz="4800" spc="-185"/>
              <a:t> </a:t>
            </a:r>
            <a:r>
              <a:rPr dirty="0" sz="4800" spc="-10"/>
              <a:t>салалары</a:t>
            </a:r>
            <a:endParaRPr sz="4800"/>
          </a:p>
        </p:txBody>
      </p:sp>
      <p:sp>
        <p:nvSpPr>
          <p:cNvPr id="6" name="object 6" descr=""/>
          <p:cNvSpPr txBox="1"/>
          <p:nvPr/>
        </p:nvSpPr>
        <p:spPr>
          <a:xfrm>
            <a:off x="504825" y="1320800"/>
            <a:ext cx="13871575" cy="94164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5481955">
              <a:lnSpc>
                <a:spcPct val="100000"/>
              </a:lnSpc>
              <a:spcBef>
                <a:spcPts val="100"/>
              </a:spcBef>
            </a:pPr>
            <a:r>
              <a:rPr dirty="0" sz="3600" b="1">
                <a:latin typeface="Arial"/>
                <a:cs typeface="Arial"/>
              </a:rPr>
              <a:t>Жасалған</a:t>
            </a:r>
            <a:r>
              <a:rPr dirty="0" sz="3600" spc="-60" b="1"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мазмұн</a:t>
            </a:r>
            <a:r>
              <a:rPr dirty="0" sz="3600" spc="-60" b="1">
                <a:latin typeface="Arial"/>
                <a:cs typeface="Arial"/>
              </a:rPr>
              <a:t> </a:t>
            </a:r>
            <a:r>
              <a:rPr dirty="0" sz="3600" spc="-10" b="1">
                <a:latin typeface="Arial"/>
                <a:cs typeface="Arial"/>
              </a:rPr>
              <a:t>түрлері</a:t>
            </a:r>
            <a:endParaRPr sz="36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3859"/>
              </a:spcBef>
              <a:buChar char="•"/>
              <a:tabLst>
                <a:tab pos="469265" algn="l"/>
              </a:tabLst>
            </a:pPr>
            <a:r>
              <a:rPr dirty="0" sz="3200">
                <a:latin typeface="Microsoft Sans Serif"/>
                <a:cs typeface="Microsoft Sans Serif"/>
              </a:rPr>
              <a:t>Мәтін</a:t>
            </a:r>
            <a:r>
              <a:rPr dirty="0" sz="3200" spc="-105">
                <a:latin typeface="Microsoft Sans Serif"/>
                <a:cs typeface="Microsoft Sans Serif"/>
              </a:rPr>
              <a:t> </a:t>
            </a:r>
            <a:r>
              <a:rPr dirty="0" sz="3200" spc="840">
                <a:latin typeface="Microsoft Sans Serif"/>
                <a:cs typeface="Microsoft Sans Serif"/>
              </a:rPr>
              <a:t>–</a:t>
            </a:r>
            <a:r>
              <a:rPr dirty="0" sz="3200" spc="-100">
                <a:latin typeface="Microsoft Sans Serif"/>
                <a:cs typeface="Microsoft Sans Serif"/>
              </a:rPr>
              <a:t> </a:t>
            </a:r>
            <a:r>
              <a:rPr dirty="0" sz="3200" spc="-25">
                <a:latin typeface="Microsoft Sans Serif"/>
                <a:cs typeface="Microsoft Sans Serif"/>
              </a:rPr>
              <a:t>мақалалар,</a:t>
            </a:r>
            <a:r>
              <a:rPr dirty="0" sz="3200" spc="-100">
                <a:latin typeface="Microsoft Sans Serif"/>
                <a:cs typeface="Microsoft Sans Serif"/>
              </a:rPr>
              <a:t> </a:t>
            </a:r>
            <a:r>
              <a:rPr dirty="0" sz="3200">
                <a:latin typeface="Microsoft Sans Serif"/>
                <a:cs typeface="Microsoft Sans Serif"/>
              </a:rPr>
              <a:t>кодтар,</a:t>
            </a:r>
            <a:r>
              <a:rPr dirty="0" sz="3200" spc="-105">
                <a:latin typeface="Microsoft Sans Serif"/>
                <a:cs typeface="Microsoft Sans Serif"/>
              </a:rPr>
              <a:t> </a:t>
            </a:r>
            <a:r>
              <a:rPr dirty="0" sz="3200" spc="-35">
                <a:latin typeface="Microsoft Sans Serif"/>
                <a:cs typeface="Microsoft Sans Serif"/>
              </a:rPr>
              <a:t>іскерлік</a:t>
            </a:r>
            <a:r>
              <a:rPr dirty="0" sz="3200" spc="-100">
                <a:latin typeface="Microsoft Sans Serif"/>
                <a:cs typeface="Microsoft Sans Serif"/>
              </a:rPr>
              <a:t> </a:t>
            </a:r>
            <a:r>
              <a:rPr dirty="0" sz="3200" spc="-10">
                <a:latin typeface="Microsoft Sans Serif"/>
                <a:cs typeface="Microsoft Sans Serif"/>
              </a:rPr>
              <a:t>корреспонденциялар</a:t>
            </a:r>
            <a:r>
              <a:rPr dirty="0" sz="3200" spc="-100">
                <a:latin typeface="Microsoft Sans Serif"/>
                <a:cs typeface="Microsoft Sans Serif"/>
              </a:rPr>
              <a:t> </a:t>
            </a:r>
            <a:r>
              <a:rPr dirty="0" sz="3200" spc="-20">
                <a:latin typeface="Microsoft Sans Serif"/>
                <a:cs typeface="Microsoft Sans Serif"/>
              </a:rPr>
              <a:t>құру</a:t>
            </a:r>
            <a:endParaRPr sz="3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15"/>
              </a:spcBef>
              <a:buFont typeface="Microsoft Sans Serif"/>
              <a:buChar char="•"/>
            </a:pPr>
            <a:endParaRPr sz="3200">
              <a:latin typeface="Microsoft Sans Serif"/>
              <a:cs typeface="Microsoft Sans Serif"/>
            </a:endParaRPr>
          </a:p>
          <a:p>
            <a:pPr marL="469265" indent="-456565">
              <a:lnSpc>
                <a:spcPct val="100000"/>
              </a:lnSpc>
              <a:buChar char="•"/>
              <a:tabLst>
                <a:tab pos="469265" algn="l"/>
              </a:tabLst>
            </a:pPr>
            <a:r>
              <a:rPr dirty="0" sz="3200">
                <a:latin typeface="Microsoft Sans Serif"/>
                <a:cs typeface="Microsoft Sans Serif"/>
              </a:rPr>
              <a:t>Бейнелерді</a:t>
            </a:r>
            <a:r>
              <a:rPr dirty="0" sz="3200" spc="-114">
                <a:latin typeface="Microsoft Sans Serif"/>
                <a:cs typeface="Microsoft Sans Serif"/>
              </a:rPr>
              <a:t> </a:t>
            </a:r>
            <a:r>
              <a:rPr dirty="0" sz="3200" spc="-40">
                <a:latin typeface="Microsoft Sans Serif"/>
                <a:cs typeface="Microsoft Sans Serif"/>
              </a:rPr>
              <a:t>құру</a:t>
            </a:r>
            <a:r>
              <a:rPr dirty="0" sz="3200" spc="-110">
                <a:latin typeface="Microsoft Sans Serif"/>
                <a:cs typeface="Microsoft Sans Serif"/>
              </a:rPr>
              <a:t> </a:t>
            </a:r>
            <a:r>
              <a:rPr dirty="0" sz="3200">
                <a:latin typeface="Microsoft Sans Serif"/>
                <a:cs typeface="Microsoft Sans Serif"/>
              </a:rPr>
              <a:t>және</a:t>
            </a:r>
            <a:r>
              <a:rPr dirty="0" sz="3200" spc="-114">
                <a:latin typeface="Microsoft Sans Serif"/>
                <a:cs typeface="Microsoft Sans Serif"/>
              </a:rPr>
              <a:t> </a:t>
            </a:r>
            <a:r>
              <a:rPr dirty="0" sz="3200">
                <a:latin typeface="Microsoft Sans Serif"/>
                <a:cs typeface="Microsoft Sans Serif"/>
              </a:rPr>
              <a:t>визуалды</a:t>
            </a:r>
            <a:r>
              <a:rPr dirty="0" sz="3200" spc="-110">
                <a:latin typeface="Microsoft Sans Serif"/>
                <a:cs typeface="Microsoft Sans Serif"/>
              </a:rPr>
              <a:t> </a:t>
            </a:r>
            <a:r>
              <a:rPr dirty="0" sz="3200" spc="-25">
                <a:latin typeface="Microsoft Sans Serif"/>
                <a:cs typeface="Microsoft Sans Serif"/>
              </a:rPr>
              <a:t>мазмұнды</a:t>
            </a:r>
            <a:r>
              <a:rPr dirty="0" sz="3200" spc="-114">
                <a:latin typeface="Microsoft Sans Serif"/>
                <a:cs typeface="Microsoft Sans Serif"/>
              </a:rPr>
              <a:t> </a:t>
            </a:r>
            <a:r>
              <a:rPr dirty="0" sz="3200" spc="-10">
                <a:latin typeface="Microsoft Sans Serif"/>
                <a:cs typeface="Microsoft Sans Serif"/>
              </a:rPr>
              <a:t>өңдеу</a:t>
            </a:r>
            <a:endParaRPr sz="3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20"/>
              </a:spcBef>
              <a:buFont typeface="Microsoft Sans Serif"/>
              <a:buChar char="•"/>
            </a:pPr>
            <a:endParaRPr sz="3200">
              <a:latin typeface="Microsoft Sans Serif"/>
              <a:cs typeface="Microsoft Sans Serif"/>
            </a:endParaRPr>
          </a:p>
          <a:p>
            <a:pPr marL="469265" indent="-456565">
              <a:lnSpc>
                <a:spcPct val="100000"/>
              </a:lnSpc>
              <a:buChar char="•"/>
              <a:tabLst>
                <a:tab pos="469265" algn="l"/>
              </a:tabLst>
            </a:pPr>
            <a:r>
              <a:rPr dirty="0" sz="3200">
                <a:latin typeface="Microsoft Sans Serif"/>
                <a:cs typeface="Microsoft Sans Serif"/>
              </a:rPr>
              <a:t>Аудио</a:t>
            </a:r>
            <a:r>
              <a:rPr dirty="0" sz="3200" spc="-40">
                <a:latin typeface="Microsoft Sans Serif"/>
                <a:cs typeface="Microsoft Sans Serif"/>
              </a:rPr>
              <a:t> </a:t>
            </a:r>
            <a:r>
              <a:rPr dirty="0" sz="3200">
                <a:latin typeface="Microsoft Sans Serif"/>
                <a:cs typeface="Microsoft Sans Serif"/>
              </a:rPr>
              <a:t>-</a:t>
            </a:r>
            <a:r>
              <a:rPr dirty="0" sz="3200" spc="-40">
                <a:latin typeface="Microsoft Sans Serif"/>
                <a:cs typeface="Microsoft Sans Serif"/>
              </a:rPr>
              <a:t> </a:t>
            </a:r>
            <a:r>
              <a:rPr dirty="0" sz="3200" spc="-45">
                <a:latin typeface="Microsoft Sans Serif"/>
                <a:cs typeface="Microsoft Sans Serif"/>
              </a:rPr>
              <a:t>музыка</a:t>
            </a:r>
            <a:r>
              <a:rPr dirty="0" sz="3200" spc="-35">
                <a:latin typeface="Microsoft Sans Serif"/>
                <a:cs typeface="Microsoft Sans Serif"/>
              </a:rPr>
              <a:t> </a:t>
            </a:r>
            <a:r>
              <a:rPr dirty="0" sz="3200">
                <a:latin typeface="Microsoft Sans Serif"/>
                <a:cs typeface="Microsoft Sans Serif"/>
              </a:rPr>
              <a:t>мен</a:t>
            </a:r>
            <a:r>
              <a:rPr dirty="0" sz="3200" spc="-40">
                <a:latin typeface="Microsoft Sans Serif"/>
                <a:cs typeface="Microsoft Sans Serif"/>
              </a:rPr>
              <a:t> </a:t>
            </a:r>
            <a:r>
              <a:rPr dirty="0" sz="3200">
                <a:latin typeface="Microsoft Sans Serif"/>
                <a:cs typeface="Microsoft Sans Serif"/>
              </a:rPr>
              <a:t>сөйлеуді</a:t>
            </a:r>
            <a:r>
              <a:rPr dirty="0" sz="3200" spc="-40">
                <a:latin typeface="Microsoft Sans Serif"/>
                <a:cs typeface="Microsoft Sans Serif"/>
              </a:rPr>
              <a:t> </a:t>
            </a:r>
            <a:r>
              <a:rPr dirty="0" sz="3200" spc="-10">
                <a:latin typeface="Microsoft Sans Serif"/>
                <a:cs typeface="Microsoft Sans Serif"/>
              </a:rPr>
              <a:t>шығару</a:t>
            </a:r>
            <a:endParaRPr sz="3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15"/>
              </a:spcBef>
              <a:buFont typeface="Microsoft Sans Serif"/>
              <a:buChar char="•"/>
            </a:pPr>
            <a:endParaRPr sz="3200">
              <a:latin typeface="Microsoft Sans Serif"/>
              <a:cs typeface="Microsoft Sans Serif"/>
            </a:endParaRPr>
          </a:p>
          <a:p>
            <a:pPr marL="469265" indent="-456565">
              <a:lnSpc>
                <a:spcPct val="100000"/>
              </a:lnSpc>
              <a:spcBef>
                <a:spcPts val="5"/>
              </a:spcBef>
              <a:buChar char="•"/>
              <a:tabLst>
                <a:tab pos="469265" algn="l"/>
              </a:tabLst>
            </a:pPr>
            <a:r>
              <a:rPr dirty="0" sz="3200">
                <a:latin typeface="Microsoft Sans Serif"/>
                <a:cs typeface="Microsoft Sans Serif"/>
              </a:rPr>
              <a:t>Бейне</a:t>
            </a:r>
            <a:r>
              <a:rPr dirty="0" sz="3200" spc="-80">
                <a:latin typeface="Microsoft Sans Serif"/>
                <a:cs typeface="Microsoft Sans Serif"/>
              </a:rPr>
              <a:t> </a:t>
            </a:r>
            <a:r>
              <a:rPr dirty="0" sz="3200" spc="840">
                <a:latin typeface="Microsoft Sans Serif"/>
                <a:cs typeface="Microsoft Sans Serif"/>
              </a:rPr>
              <a:t>–</a:t>
            </a:r>
            <a:r>
              <a:rPr dirty="0" sz="3200" spc="-80">
                <a:latin typeface="Microsoft Sans Serif"/>
                <a:cs typeface="Microsoft Sans Serif"/>
              </a:rPr>
              <a:t> </a:t>
            </a:r>
            <a:r>
              <a:rPr dirty="0" sz="3200">
                <a:latin typeface="Microsoft Sans Serif"/>
                <a:cs typeface="Microsoft Sans Serif"/>
              </a:rPr>
              <a:t>бейнематериалдарды</a:t>
            </a:r>
            <a:r>
              <a:rPr dirty="0" sz="3200" spc="-80">
                <a:latin typeface="Microsoft Sans Serif"/>
                <a:cs typeface="Microsoft Sans Serif"/>
              </a:rPr>
              <a:t> </a:t>
            </a:r>
            <a:r>
              <a:rPr dirty="0" sz="3200" spc="-40">
                <a:latin typeface="Microsoft Sans Serif"/>
                <a:cs typeface="Microsoft Sans Serif"/>
              </a:rPr>
              <a:t>құру</a:t>
            </a:r>
            <a:r>
              <a:rPr dirty="0" sz="3200" spc="-80">
                <a:latin typeface="Microsoft Sans Serif"/>
                <a:cs typeface="Microsoft Sans Serif"/>
              </a:rPr>
              <a:t> </a:t>
            </a:r>
            <a:r>
              <a:rPr dirty="0" sz="3200">
                <a:latin typeface="Microsoft Sans Serif"/>
                <a:cs typeface="Microsoft Sans Serif"/>
              </a:rPr>
              <a:t>және</a:t>
            </a:r>
            <a:r>
              <a:rPr dirty="0" sz="3200" spc="-80">
                <a:latin typeface="Microsoft Sans Serif"/>
                <a:cs typeface="Microsoft Sans Serif"/>
              </a:rPr>
              <a:t> </a:t>
            </a:r>
            <a:r>
              <a:rPr dirty="0" sz="3200" spc="-10">
                <a:latin typeface="Microsoft Sans Serif"/>
                <a:cs typeface="Microsoft Sans Serif"/>
              </a:rPr>
              <a:t>өңдеу</a:t>
            </a:r>
            <a:endParaRPr sz="3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95"/>
              </a:spcBef>
              <a:buFont typeface="Microsoft Sans Serif"/>
              <a:buChar char="•"/>
            </a:pPr>
            <a:endParaRPr sz="3200">
              <a:latin typeface="Microsoft Sans Serif"/>
              <a:cs typeface="Microsoft Sans Serif"/>
            </a:endParaRPr>
          </a:p>
          <a:p>
            <a:pPr algn="ctr" marL="5481320">
              <a:lnSpc>
                <a:spcPct val="100000"/>
              </a:lnSpc>
            </a:pPr>
            <a:r>
              <a:rPr dirty="0" sz="3600" b="1">
                <a:latin typeface="Arial"/>
                <a:cs typeface="Arial"/>
              </a:rPr>
              <a:t>Практикалық</a:t>
            </a:r>
            <a:r>
              <a:rPr dirty="0" sz="3600" spc="-110" b="1">
                <a:latin typeface="Arial"/>
                <a:cs typeface="Arial"/>
              </a:rPr>
              <a:t> </a:t>
            </a:r>
            <a:r>
              <a:rPr dirty="0" sz="3600" spc="-10" b="1">
                <a:latin typeface="Arial"/>
                <a:cs typeface="Arial"/>
              </a:rPr>
              <a:t>қолдану</a:t>
            </a:r>
            <a:endParaRPr sz="36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3860"/>
              </a:spcBef>
              <a:buChar char="•"/>
              <a:tabLst>
                <a:tab pos="469265" algn="l"/>
              </a:tabLst>
            </a:pPr>
            <a:r>
              <a:rPr dirty="0" sz="3200" spc="-25">
                <a:latin typeface="Microsoft Sans Serif"/>
                <a:cs typeface="Microsoft Sans Serif"/>
              </a:rPr>
              <a:t>Бағдарламалық</a:t>
            </a:r>
            <a:r>
              <a:rPr dirty="0" sz="3200" spc="-105">
                <a:latin typeface="Microsoft Sans Serif"/>
                <a:cs typeface="Microsoft Sans Serif"/>
              </a:rPr>
              <a:t> </a:t>
            </a:r>
            <a:r>
              <a:rPr dirty="0" sz="3200" spc="-55">
                <a:latin typeface="Microsoft Sans Serif"/>
                <a:cs typeface="Microsoft Sans Serif"/>
              </a:rPr>
              <a:t>қамтамасыз</a:t>
            </a:r>
            <a:r>
              <a:rPr dirty="0" sz="3200" spc="-105">
                <a:latin typeface="Microsoft Sans Serif"/>
                <a:cs typeface="Microsoft Sans Serif"/>
              </a:rPr>
              <a:t> </a:t>
            </a:r>
            <a:r>
              <a:rPr dirty="0" sz="3200">
                <a:latin typeface="Microsoft Sans Serif"/>
                <a:cs typeface="Microsoft Sans Serif"/>
              </a:rPr>
              <a:t>етуді</a:t>
            </a:r>
            <a:r>
              <a:rPr dirty="0" sz="3200" spc="-105">
                <a:latin typeface="Microsoft Sans Serif"/>
                <a:cs typeface="Microsoft Sans Serif"/>
              </a:rPr>
              <a:t> </a:t>
            </a:r>
            <a:r>
              <a:rPr dirty="0" sz="3200">
                <a:latin typeface="Microsoft Sans Serif"/>
                <a:cs typeface="Microsoft Sans Serif"/>
              </a:rPr>
              <a:t>әзірлеу</a:t>
            </a:r>
            <a:r>
              <a:rPr dirty="0" sz="3200" spc="-105">
                <a:latin typeface="Microsoft Sans Serif"/>
                <a:cs typeface="Microsoft Sans Serif"/>
              </a:rPr>
              <a:t> </a:t>
            </a:r>
            <a:r>
              <a:rPr dirty="0" sz="3200" spc="840">
                <a:latin typeface="Microsoft Sans Serif"/>
                <a:cs typeface="Microsoft Sans Serif"/>
              </a:rPr>
              <a:t>–</a:t>
            </a:r>
            <a:r>
              <a:rPr dirty="0" sz="3200" spc="-100">
                <a:latin typeface="Microsoft Sans Serif"/>
                <a:cs typeface="Microsoft Sans Serif"/>
              </a:rPr>
              <a:t> </a:t>
            </a:r>
            <a:r>
              <a:rPr dirty="0" sz="3200">
                <a:latin typeface="Microsoft Sans Serif"/>
                <a:cs typeface="Microsoft Sans Serif"/>
              </a:rPr>
              <a:t>кодты</a:t>
            </a:r>
            <a:r>
              <a:rPr dirty="0" sz="3200" spc="-105">
                <a:latin typeface="Microsoft Sans Serif"/>
                <a:cs typeface="Microsoft Sans Serif"/>
              </a:rPr>
              <a:t> </a:t>
            </a:r>
            <a:r>
              <a:rPr dirty="0" sz="3200" spc="-20">
                <a:latin typeface="Microsoft Sans Serif"/>
                <a:cs typeface="Microsoft Sans Serif"/>
              </a:rPr>
              <a:t>жазу</a:t>
            </a:r>
            <a:r>
              <a:rPr dirty="0" sz="3200" spc="-105">
                <a:latin typeface="Microsoft Sans Serif"/>
                <a:cs typeface="Microsoft Sans Serif"/>
              </a:rPr>
              <a:t> </a:t>
            </a:r>
            <a:r>
              <a:rPr dirty="0" sz="3200">
                <a:latin typeface="Microsoft Sans Serif"/>
                <a:cs typeface="Microsoft Sans Serif"/>
              </a:rPr>
              <a:t>және</a:t>
            </a:r>
            <a:r>
              <a:rPr dirty="0" sz="3200" spc="-105">
                <a:latin typeface="Microsoft Sans Serif"/>
                <a:cs typeface="Microsoft Sans Serif"/>
              </a:rPr>
              <a:t> </a:t>
            </a:r>
            <a:r>
              <a:rPr dirty="0" sz="3200" spc="-10">
                <a:latin typeface="Microsoft Sans Serif"/>
                <a:cs typeface="Microsoft Sans Serif"/>
              </a:rPr>
              <a:t>құжаттау</a:t>
            </a:r>
            <a:endParaRPr sz="3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20"/>
              </a:spcBef>
              <a:buFont typeface="Microsoft Sans Serif"/>
              <a:buChar char="•"/>
            </a:pPr>
            <a:endParaRPr sz="3200">
              <a:latin typeface="Microsoft Sans Serif"/>
              <a:cs typeface="Microsoft Sans Serif"/>
            </a:endParaRPr>
          </a:p>
          <a:p>
            <a:pPr marL="469265" indent="-456565">
              <a:lnSpc>
                <a:spcPct val="100000"/>
              </a:lnSpc>
              <a:buChar char="•"/>
              <a:tabLst>
                <a:tab pos="469265" algn="l"/>
              </a:tabLst>
            </a:pPr>
            <a:r>
              <a:rPr dirty="0" sz="3200" spc="-10">
                <a:latin typeface="Microsoft Sans Serif"/>
                <a:cs typeface="Microsoft Sans Serif"/>
              </a:rPr>
              <a:t>Шығармашылық</a:t>
            </a:r>
            <a:r>
              <a:rPr dirty="0" sz="3200" spc="-155">
                <a:latin typeface="Microsoft Sans Serif"/>
                <a:cs typeface="Microsoft Sans Serif"/>
              </a:rPr>
              <a:t> </a:t>
            </a:r>
            <a:r>
              <a:rPr dirty="0" sz="3200" spc="-25">
                <a:latin typeface="Microsoft Sans Serif"/>
                <a:cs typeface="Microsoft Sans Serif"/>
              </a:rPr>
              <a:t>мазмұнды</a:t>
            </a:r>
            <a:r>
              <a:rPr dirty="0" sz="3200" spc="-155">
                <a:latin typeface="Microsoft Sans Serif"/>
                <a:cs typeface="Microsoft Sans Serif"/>
              </a:rPr>
              <a:t> </a:t>
            </a:r>
            <a:r>
              <a:rPr dirty="0" sz="3200" spc="-40">
                <a:latin typeface="Microsoft Sans Serif"/>
                <a:cs typeface="Microsoft Sans Serif"/>
              </a:rPr>
              <a:t>құру</a:t>
            </a:r>
            <a:r>
              <a:rPr dirty="0" sz="3200" spc="-155">
                <a:latin typeface="Microsoft Sans Serif"/>
                <a:cs typeface="Microsoft Sans Serif"/>
              </a:rPr>
              <a:t> </a:t>
            </a:r>
            <a:r>
              <a:rPr dirty="0" sz="3200">
                <a:latin typeface="Microsoft Sans Serif"/>
                <a:cs typeface="Microsoft Sans Serif"/>
              </a:rPr>
              <a:t>және</a:t>
            </a:r>
            <a:r>
              <a:rPr dirty="0" sz="3200" spc="-155">
                <a:latin typeface="Microsoft Sans Serif"/>
                <a:cs typeface="Microsoft Sans Serif"/>
              </a:rPr>
              <a:t> </a:t>
            </a:r>
            <a:r>
              <a:rPr dirty="0" sz="3200" spc="-10">
                <a:latin typeface="Microsoft Sans Serif"/>
                <a:cs typeface="Microsoft Sans Serif"/>
              </a:rPr>
              <a:t>жобалау</a:t>
            </a:r>
            <a:endParaRPr sz="3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15"/>
              </a:spcBef>
              <a:buFont typeface="Microsoft Sans Serif"/>
              <a:buChar char="•"/>
            </a:pPr>
            <a:endParaRPr sz="3200">
              <a:latin typeface="Microsoft Sans Serif"/>
              <a:cs typeface="Microsoft Sans Serif"/>
            </a:endParaRPr>
          </a:p>
          <a:p>
            <a:pPr marL="469265" indent="-456565">
              <a:lnSpc>
                <a:spcPct val="100000"/>
              </a:lnSpc>
              <a:buChar char="•"/>
              <a:tabLst>
                <a:tab pos="469265" algn="l"/>
              </a:tabLst>
            </a:pPr>
            <a:r>
              <a:rPr dirty="0" sz="3200">
                <a:latin typeface="Microsoft Sans Serif"/>
                <a:cs typeface="Microsoft Sans Serif"/>
              </a:rPr>
              <a:t>Бизнес</a:t>
            </a:r>
            <a:r>
              <a:rPr dirty="0" sz="3200" spc="-100">
                <a:latin typeface="Microsoft Sans Serif"/>
                <a:cs typeface="Microsoft Sans Serif"/>
              </a:rPr>
              <a:t> </a:t>
            </a:r>
            <a:r>
              <a:rPr dirty="0" sz="3200" spc="840">
                <a:latin typeface="Microsoft Sans Serif"/>
                <a:cs typeface="Microsoft Sans Serif"/>
              </a:rPr>
              <a:t>–</a:t>
            </a:r>
            <a:r>
              <a:rPr dirty="0" sz="3200" spc="-100">
                <a:latin typeface="Microsoft Sans Serif"/>
                <a:cs typeface="Microsoft Sans Serif"/>
              </a:rPr>
              <a:t> </a:t>
            </a:r>
            <a:r>
              <a:rPr dirty="0" sz="3200">
                <a:latin typeface="Microsoft Sans Serif"/>
                <a:cs typeface="Microsoft Sans Serif"/>
              </a:rPr>
              <a:t>процестерді</a:t>
            </a:r>
            <a:r>
              <a:rPr dirty="0" sz="3200" spc="-100">
                <a:latin typeface="Microsoft Sans Serif"/>
                <a:cs typeface="Microsoft Sans Serif"/>
              </a:rPr>
              <a:t> </a:t>
            </a:r>
            <a:r>
              <a:rPr dirty="0" sz="3200">
                <a:latin typeface="Microsoft Sans Serif"/>
                <a:cs typeface="Microsoft Sans Serif"/>
              </a:rPr>
              <a:t>автоматтандыру</a:t>
            </a:r>
            <a:r>
              <a:rPr dirty="0" sz="3200" spc="-100">
                <a:latin typeface="Microsoft Sans Serif"/>
                <a:cs typeface="Microsoft Sans Serif"/>
              </a:rPr>
              <a:t> </a:t>
            </a:r>
            <a:r>
              <a:rPr dirty="0" sz="3200">
                <a:latin typeface="Microsoft Sans Serif"/>
                <a:cs typeface="Microsoft Sans Serif"/>
              </a:rPr>
              <a:t>және</a:t>
            </a:r>
            <a:r>
              <a:rPr dirty="0" sz="3200" spc="-100">
                <a:latin typeface="Microsoft Sans Serif"/>
                <a:cs typeface="Microsoft Sans Serif"/>
              </a:rPr>
              <a:t> </a:t>
            </a:r>
            <a:r>
              <a:rPr dirty="0" sz="3200" spc="-10">
                <a:latin typeface="Microsoft Sans Serif"/>
                <a:cs typeface="Microsoft Sans Serif"/>
              </a:rPr>
              <a:t>талдау</a:t>
            </a:r>
            <a:endParaRPr sz="3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20"/>
              </a:spcBef>
            </a:pPr>
            <a:endParaRPr sz="3200">
              <a:latin typeface="Microsoft Sans Serif"/>
              <a:cs typeface="Microsoft Sans Serif"/>
            </a:endParaRPr>
          </a:p>
          <a:p>
            <a:pPr algn="ctr" marL="5481320">
              <a:lnSpc>
                <a:spcPct val="100000"/>
              </a:lnSpc>
            </a:pPr>
            <a:r>
              <a:rPr dirty="0" sz="3200">
                <a:latin typeface="Microsoft Sans Serif"/>
                <a:cs typeface="Microsoft Sans Serif"/>
              </a:rPr>
              <a:t>!!!</a:t>
            </a:r>
            <a:r>
              <a:rPr dirty="0" sz="3200" spc="-10">
                <a:latin typeface="Microsoft Sans Serif"/>
                <a:cs typeface="Microsoft Sans Serif"/>
              </a:rPr>
              <a:t> </a:t>
            </a:r>
            <a:r>
              <a:rPr dirty="0" sz="3200">
                <a:latin typeface="Microsoft Sans Serif"/>
                <a:cs typeface="Microsoft Sans Serif"/>
              </a:rPr>
              <a:t>2025</a:t>
            </a:r>
            <a:r>
              <a:rPr dirty="0" sz="3200" spc="-10">
                <a:latin typeface="Microsoft Sans Serif"/>
                <a:cs typeface="Microsoft Sans Serif"/>
              </a:rPr>
              <a:t> </a:t>
            </a:r>
            <a:r>
              <a:rPr dirty="0" sz="3200">
                <a:latin typeface="Microsoft Sans Serif"/>
                <a:cs typeface="Microsoft Sans Serif"/>
              </a:rPr>
              <a:t>жыл</a:t>
            </a:r>
            <a:r>
              <a:rPr dirty="0" sz="3200" spc="-15">
                <a:latin typeface="Microsoft Sans Serif"/>
                <a:cs typeface="Microsoft Sans Serif"/>
              </a:rPr>
              <a:t> </a:t>
            </a:r>
            <a:r>
              <a:rPr dirty="0" sz="3200" spc="840">
                <a:latin typeface="Microsoft Sans Serif"/>
                <a:cs typeface="Microsoft Sans Serif"/>
              </a:rPr>
              <a:t>–</a:t>
            </a:r>
            <a:r>
              <a:rPr dirty="0" sz="3200" spc="-10">
                <a:latin typeface="Microsoft Sans Serif"/>
                <a:cs typeface="Microsoft Sans Serif"/>
              </a:rPr>
              <a:t> </a:t>
            </a:r>
            <a:r>
              <a:rPr dirty="0" sz="3200">
                <a:latin typeface="Microsoft Sans Serif"/>
                <a:cs typeface="Microsoft Sans Serif"/>
              </a:rPr>
              <a:t>AI</a:t>
            </a:r>
            <a:r>
              <a:rPr dirty="0" sz="3200" spc="-10">
                <a:latin typeface="Microsoft Sans Serif"/>
                <a:cs typeface="Microsoft Sans Serif"/>
              </a:rPr>
              <a:t> агенттерінің дәуірі</a:t>
            </a:r>
            <a:endParaRPr sz="3200">
              <a:latin typeface="Microsoft Sans Serif"/>
              <a:cs typeface="Microsoft Sans Serif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20103465" cy="11309350"/>
            <a:chOff x="0" y="0"/>
            <a:chExt cx="20103465" cy="1130935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3084" cy="1130935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61303" y="1158239"/>
              <a:ext cx="12885419" cy="930706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01590" y="1236344"/>
            <a:ext cx="14060169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/>
              <a:t>Күнделікті</a:t>
            </a:r>
            <a:r>
              <a:rPr dirty="0" sz="4800" spc="-155"/>
              <a:t> </a:t>
            </a:r>
            <a:r>
              <a:rPr dirty="0" sz="4800"/>
              <a:t>қолдануға</a:t>
            </a:r>
            <a:r>
              <a:rPr dirty="0" sz="4800" spc="-150"/>
              <a:t> </a:t>
            </a:r>
            <a:r>
              <a:rPr dirty="0" sz="4800"/>
              <a:t>болатын</a:t>
            </a:r>
            <a:r>
              <a:rPr dirty="0" sz="4800" spc="-150"/>
              <a:t> </a:t>
            </a:r>
            <a:r>
              <a:rPr dirty="0" sz="4800"/>
              <a:t>AI</a:t>
            </a:r>
            <a:r>
              <a:rPr dirty="0" sz="4800" spc="-150"/>
              <a:t> </a:t>
            </a:r>
            <a:r>
              <a:rPr dirty="0" sz="4800" spc="-10"/>
              <a:t>мысалдары:</a:t>
            </a:r>
            <a:endParaRPr sz="4800"/>
          </a:p>
        </p:txBody>
      </p:sp>
      <p:sp>
        <p:nvSpPr>
          <p:cNvPr id="6" name="object 6" descr=""/>
          <p:cNvSpPr txBox="1"/>
          <p:nvPr/>
        </p:nvSpPr>
        <p:spPr>
          <a:xfrm>
            <a:off x="5101590" y="2244724"/>
            <a:ext cx="13938250" cy="6732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584200" marR="810260" indent="-571500">
              <a:lnSpc>
                <a:spcPct val="100000"/>
              </a:lnSpc>
              <a:spcBef>
                <a:spcPts val="105"/>
              </a:spcBef>
              <a:buChar char="•"/>
              <a:tabLst>
                <a:tab pos="584200" algn="l"/>
              </a:tabLst>
            </a:pPr>
            <a:r>
              <a:rPr dirty="0" u="heavy" sz="4400" spc="-12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Үлкен</a:t>
            </a:r>
            <a:r>
              <a:rPr dirty="0" u="heavy" sz="4400" spc="-114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heavy" sz="44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тіл</a:t>
            </a:r>
            <a:r>
              <a:rPr dirty="0" u="heavy" sz="4400" spc="-1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heavy" sz="44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үлгілерін</a:t>
            </a:r>
            <a:r>
              <a:rPr dirty="0" u="heavy" sz="4400" spc="-1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heavy" sz="44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пайдаланып</a:t>
            </a:r>
            <a:r>
              <a:rPr dirty="0" u="heavy" sz="4400" spc="-1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heavy" sz="4400" spc="-4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сұрақтарыңызға</a:t>
            </a:r>
            <a:r>
              <a:rPr dirty="0" sz="4400" spc="-40">
                <a:latin typeface="Microsoft Sans Serif"/>
                <a:cs typeface="Microsoft Sans Serif"/>
              </a:rPr>
              <a:t> </a:t>
            </a:r>
            <a:r>
              <a:rPr dirty="0" u="heavy" sz="44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немесе</a:t>
            </a:r>
            <a:r>
              <a:rPr dirty="0" u="heavy" sz="4400" spc="-204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heavy" sz="4400" spc="-5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пікірлеріңізге</a:t>
            </a:r>
            <a:r>
              <a:rPr dirty="0" u="heavy" sz="4400" spc="-204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heavy" sz="44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жауап</a:t>
            </a:r>
            <a:r>
              <a:rPr dirty="0" u="heavy" sz="4400" spc="-18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heavy" sz="44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беретін</a:t>
            </a:r>
            <a:r>
              <a:rPr dirty="0" u="heavy" sz="4400" spc="-19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heavy" sz="44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чатботтар.</a:t>
            </a:r>
            <a:endParaRPr sz="4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95"/>
              </a:spcBef>
              <a:buFont typeface="Microsoft Sans Serif"/>
              <a:buChar char="•"/>
            </a:pPr>
            <a:endParaRPr sz="4400">
              <a:latin typeface="Microsoft Sans Serif"/>
              <a:cs typeface="Microsoft Sans Serif"/>
            </a:endParaRPr>
          </a:p>
          <a:p>
            <a:pPr marL="584200" marR="5080" indent="-571500">
              <a:lnSpc>
                <a:spcPct val="100000"/>
              </a:lnSpc>
              <a:spcBef>
                <a:spcPts val="5"/>
              </a:spcBef>
              <a:buChar char="•"/>
              <a:tabLst>
                <a:tab pos="584200" algn="l"/>
              </a:tabLst>
            </a:pPr>
            <a:r>
              <a:rPr dirty="0" u="heavy" sz="44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Реттеу</a:t>
            </a:r>
            <a:r>
              <a:rPr dirty="0" u="heavy" sz="4400" spc="-17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heavy" sz="44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және</a:t>
            </a:r>
            <a:r>
              <a:rPr dirty="0" u="heavy" sz="4400" spc="-18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heavy" sz="4400" spc="-2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индекстеу</a:t>
            </a:r>
            <a:r>
              <a:rPr dirty="0" u="heavy" sz="4400" spc="-17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heavy" sz="44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алгоритмдерін</a:t>
            </a:r>
            <a:r>
              <a:rPr dirty="0" u="heavy" sz="4400" spc="-17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heavy" sz="44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пайдаланып</a:t>
            </a:r>
            <a:r>
              <a:rPr dirty="0" sz="4400" spc="-10">
                <a:latin typeface="Microsoft Sans Serif"/>
                <a:cs typeface="Microsoft Sans Serif"/>
              </a:rPr>
              <a:t> </a:t>
            </a:r>
            <a:r>
              <a:rPr dirty="0" u="heavy" sz="4400" spc="-2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сұрауыңызға</a:t>
            </a:r>
            <a:r>
              <a:rPr dirty="0" u="heavy" sz="4400" spc="-2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heavy" sz="4400" spc="-2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қатысты</a:t>
            </a:r>
            <a:r>
              <a:rPr dirty="0" u="heavy" sz="4400" spc="-19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heavy" sz="4400" spc="-3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ақпаратты</a:t>
            </a:r>
            <a:r>
              <a:rPr dirty="0" u="heavy" sz="4400" spc="-19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heavy" sz="44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табатын</a:t>
            </a:r>
            <a:r>
              <a:rPr dirty="0" u="heavy" sz="4400" spc="-19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heavy" sz="44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іздеу</a:t>
            </a:r>
            <a:r>
              <a:rPr dirty="0" sz="4400" spc="-10">
                <a:latin typeface="Microsoft Sans Serif"/>
                <a:cs typeface="Microsoft Sans Serif"/>
              </a:rPr>
              <a:t> </a:t>
            </a:r>
            <a:r>
              <a:rPr dirty="0" u="heavy" sz="44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жүйелері.</a:t>
            </a:r>
            <a:endParaRPr sz="4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95"/>
              </a:spcBef>
              <a:buFont typeface="Microsoft Sans Serif"/>
              <a:buChar char="•"/>
            </a:pPr>
            <a:endParaRPr sz="4400">
              <a:latin typeface="Microsoft Sans Serif"/>
              <a:cs typeface="Microsoft Sans Serif"/>
            </a:endParaRPr>
          </a:p>
          <a:p>
            <a:pPr marL="584200" marR="556260" indent="-571500">
              <a:lnSpc>
                <a:spcPct val="100000"/>
              </a:lnSpc>
              <a:spcBef>
                <a:spcPts val="5"/>
              </a:spcBef>
              <a:buChar char="•"/>
              <a:tabLst>
                <a:tab pos="584200" algn="l"/>
              </a:tabLst>
            </a:pPr>
            <a:r>
              <a:rPr dirty="0" u="heavy" sz="4400" spc="-3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Нейрондық</a:t>
            </a:r>
            <a:r>
              <a:rPr dirty="0" u="heavy" sz="4400" spc="-19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heavy" sz="44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желілер</a:t>
            </a:r>
            <a:r>
              <a:rPr dirty="0" u="heavy" sz="4400" spc="-19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heavy" sz="44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мен</a:t>
            </a:r>
            <a:r>
              <a:rPr dirty="0" u="heavy" sz="4400" spc="-18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heavy" sz="4400" spc="-4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статистикалық</a:t>
            </a:r>
            <a:r>
              <a:rPr dirty="0" u="heavy" sz="4400" spc="-18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heavy" sz="44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әдістерді</a:t>
            </a:r>
            <a:r>
              <a:rPr dirty="0" sz="4400" spc="-10">
                <a:latin typeface="Microsoft Sans Serif"/>
                <a:cs typeface="Microsoft Sans Serif"/>
              </a:rPr>
              <a:t> </a:t>
            </a:r>
            <a:r>
              <a:rPr dirty="0" u="heavy" sz="4400" spc="-3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қолдана</a:t>
            </a:r>
            <a:r>
              <a:rPr dirty="0" u="heavy" sz="4400" spc="-16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heavy" sz="44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отырып,</a:t>
            </a:r>
            <a:r>
              <a:rPr dirty="0" u="heavy" sz="4400" spc="-15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heavy" sz="44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мәтінді</a:t>
            </a:r>
            <a:r>
              <a:rPr dirty="0" u="heavy" sz="4400" spc="-14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heavy" sz="44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бір</a:t>
            </a:r>
            <a:r>
              <a:rPr dirty="0" u="heavy" sz="4400" spc="-16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heavy" sz="44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тілден</a:t>
            </a:r>
            <a:r>
              <a:rPr dirty="0" u="heavy" sz="4400" spc="-15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heavy" sz="44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екінші</a:t>
            </a:r>
            <a:r>
              <a:rPr dirty="0" u="heavy" sz="4400" spc="-14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heavy" sz="44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тілге</a:t>
            </a:r>
            <a:r>
              <a:rPr dirty="0" sz="4400" spc="-10">
                <a:latin typeface="Microsoft Sans Serif"/>
                <a:cs typeface="Microsoft Sans Serif"/>
              </a:rPr>
              <a:t> </a:t>
            </a:r>
            <a:r>
              <a:rPr dirty="0" u="heavy" sz="44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аударатын</a:t>
            </a:r>
            <a:r>
              <a:rPr dirty="0" u="heavy" sz="4400" spc="-12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heavy" sz="44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аудармашылар.</a:t>
            </a:r>
            <a:endParaRPr sz="4400">
              <a:latin typeface="Microsoft Sans Serif"/>
              <a:cs typeface="Microsoft Sans Serif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Company/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description/>
  <dcterms:created xsi:type="dcterms:W3CDTF">2025-10-10T08:07:48Z</dcterms:created>
  <dcterms:modified xsi:type="dcterms:W3CDTF">2025-10-10T08:07:48Z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2025-10-07T00:00:00Z</vt:filetime>
  </property>
  <property fmtid="{D5CDD505-2E9C-101B-9397-08002B2CF9AE}" pid="3" name="Creator">
    <vt:lpwstr>WPS Presentation</vt:lpwstr>
  </property>
  <property fmtid="{D5CDD505-2E9C-101B-9397-08002B2CF9AE}" pid="4" name="LastSaved">
    <vt:filetime>2025-10-10T00:00:00Z</vt:filetime>
  </property>
  <property fmtid="{D5CDD505-2E9C-101B-9397-08002B2CF9AE}" pid="5" name="SourceModified">
    <vt:lpwstr>D:20251007010713+00'00'</vt:lpwstr>
  </property>
</Properties>
</file>